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20"/>
  </p:notesMasterIdLst>
  <p:handoutMasterIdLst>
    <p:handoutMasterId r:id="rId121"/>
  </p:handoutMasterIdLst>
  <p:sldIdLst>
    <p:sldId id="811" r:id="rId3"/>
    <p:sldId id="893" r:id="rId4"/>
    <p:sldId id="894" r:id="rId5"/>
    <p:sldId id="969" r:id="rId6"/>
    <p:sldId id="971" r:id="rId7"/>
    <p:sldId id="909" r:id="rId8"/>
    <p:sldId id="970" r:id="rId9"/>
    <p:sldId id="903" r:id="rId10"/>
    <p:sldId id="875" r:id="rId11"/>
    <p:sldId id="876" r:id="rId12"/>
    <p:sldId id="879" r:id="rId13"/>
    <p:sldId id="884" r:id="rId14"/>
    <p:sldId id="899" r:id="rId15"/>
    <p:sldId id="905" r:id="rId16"/>
    <p:sldId id="814" r:id="rId17"/>
    <p:sldId id="830" r:id="rId18"/>
    <p:sldId id="900" r:id="rId19"/>
    <p:sldId id="898" r:id="rId20"/>
    <p:sldId id="832" r:id="rId21"/>
    <p:sldId id="906" r:id="rId22"/>
    <p:sldId id="907" r:id="rId23"/>
    <p:sldId id="908" r:id="rId24"/>
    <p:sldId id="833" r:id="rId25"/>
    <p:sldId id="834" r:id="rId26"/>
    <p:sldId id="835" r:id="rId27"/>
    <p:sldId id="836" r:id="rId28"/>
    <p:sldId id="839" r:id="rId29"/>
    <p:sldId id="840" r:id="rId30"/>
    <p:sldId id="841" r:id="rId31"/>
    <p:sldId id="842" r:id="rId32"/>
    <p:sldId id="843" r:id="rId33"/>
    <p:sldId id="845" r:id="rId34"/>
    <p:sldId id="891" r:id="rId35"/>
    <p:sldId id="904" r:id="rId36"/>
    <p:sldId id="878" r:id="rId37"/>
    <p:sldId id="890" r:id="rId38"/>
    <p:sldId id="846" r:id="rId39"/>
    <p:sldId id="881" r:id="rId40"/>
    <p:sldId id="750" r:id="rId41"/>
    <p:sldId id="751" r:id="rId42"/>
    <p:sldId id="752" r:id="rId43"/>
    <p:sldId id="753" r:id="rId44"/>
    <p:sldId id="910" r:id="rId45"/>
    <p:sldId id="911" r:id="rId46"/>
    <p:sldId id="912" r:id="rId47"/>
    <p:sldId id="913" r:id="rId48"/>
    <p:sldId id="759" r:id="rId49"/>
    <p:sldId id="914" r:id="rId50"/>
    <p:sldId id="915" r:id="rId51"/>
    <p:sldId id="916" r:id="rId52"/>
    <p:sldId id="917" r:id="rId53"/>
    <p:sldId id="918" r:id="rId54"/>
    <p:sldId id="919" r:id="rId55"/>
    <p:sldId id="920" r:id="rId56"/>
    <p:sldId id="921" r:id="rId57"/>
    <p:sldId id="922" r:id="rId58"/>
    <p:sldId id="923" r:id="rId59"/>
    <p:sldId id="924" r:id="rId60"/>
    <p:sldId id="925" r:id="rId61"/>
    <p:sldId id="926" r:id="rId62"/>
    <p:sldId id="927" r:id="rId63"/>
    <p:sldId id="928" r:id="rId64"/>
    <p:sldId id="929" r:id="rId65"/>
    <p:sldId id="930" r:id="rId66"/>
    <p:sldId id="931" r:id="rId67"/>
    <p:sldId id="932" r:id="rId68"/>
    <p:sldId id="933" r:id="rId69"/>
    <p:sldId id="934" r:id="rId70"/>
    <p:sldId id="935" r:id="rId71"/>
    <p:sldId id="936" r:id="rId72"/>
    <p:sldId id="937" r:id="rId73"/>
    <p:sldId id="938" r:id="rId74"/>
    <p:sldId id="939" r:id="rId75"/>
    <p:sldId id="940" r:id="rId76"/>
    <p:sldId id="941" r:id="rId77"/>
    <p:sldId id="942" r:id="rId78"/>
    <p:sldId id="943" r:id="rId79"/>
    <p:sldId id="944" r:id="rId80"/>
    <p:sldId id="945" r:id="rId81"/>
    <p:sldId id="946" r:id="rId82"/>
    <p:sldId id="947" r:id="rId83"/>
    <p:sldId id="948" r:id="rId84"/>
    <p:sldId id="949" r:id="rId85"/>
    <p:sldId id="950" r:id="rId86"/>
    <p:sldId id="951" r:id="rId87"/>
    <p:sldId id="952" r:id="rId88"/>
    <p:sldId id="953" r:id="rId89"/>
    <p:sldId id="954" r:id="rId90"/>
    <p:sldId id="955" r:id="rId91"/>
    <p:sldId id="956" r:id="rId92"/>
    <p:sldId id="957" r:id="rId93"/>
    <p:sldId id="958" r:id="rId94"/>
    <p:sldId id="959" r:id="rId95"/>
    <p:sldId id="960" r:id="rId96"/>
    <p:sldId id="961" r:id="rId97"/>
    <p:sldId id="962" r:id="rId98"/>
    <p:sldId id="963" r:id="rId99"/>
    <p:sldId id="964" r:id="rId100"/>
    <p:sldId id="965" r:id="rId101"/>
    <p:sldId id="966" r:id="rId102"/>
    <p:sldId id="967" r:id="rId103"/>
    <p:sldId id="968" r:id="rId104"/>
    <p:sldId id="760" r:id="rId105"/>
    <p:sldId id="761" r:id="rId106"/>
    <p:sldId id="762" r:id="rId107"/>
    <p:sldId id="763" r:id="rId108"/>
    <p:sldId id="895" r:id="rId109"/>
    <p:sldId id="764" r:id="rId110"/>
    <p:sldId id="765" r:id="rId111"/>
    <p:sldId id="766" r:id="rId112"/>
    <p:sldId id="767" r:id="rId113"/>
    <p:sldId id="768" r:id="rId114"/>
    <p:sldId id="769" r:id="rId115"/>
    <p:sldId id="770" r:id="rId116"/>
    <p:sldId id="771" r:id="rId117"/>
    <p:sldId id="772" r:id="rId118"/>
    <p:sldId id="896" r:id="rId11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FF99"/>
    <a:srgbClr val="00CC00"/>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3000" autoAdjust="0"/>
  </p:normalViewPr>
  <p:slideViewPr>
    <p:cSldViewPr>
      <p:cViewPr>
        <p:scale>
          <a:sx n="100" d="100"/>
          <a:sy n="100" d="100"/>
        </p:scale>
        <p:origin x="-208" y="-8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3" d="100"/>
          <a:sy n="53" d="100"/>
        </p:scale>
        <p:origin x="-283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notesMaster" Target="notesMasters/notesMaster1.xml"/><Relationship Id="rId121" Type="http://schemas.openxmlformats.org/officeDocument/2006/relationships/handoutMaster" Target="handoutMasters/handoutMaster1.xml"/><Relationship Id="rId122" Type="http://schemas.openxmlformats.org/officeDocument/2006/relationships/printerSettings" Target="printerSettings/printerSettings1.bin"/><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charts/_rels/chart1.xml.rels><?xml version="1.0" encoding="UTF-8" standalone="yes"?>
<Relationships xmlns="http://schemas.openxmlformats.org/package/2006/relationships"><Relationship Id="rId1" Type="http://schemas.openxmlformats.org/officeDocument/2006/relationships/oleObject" Target="file:///D:\Documents\Downloads\press-release-oecd-health-data-20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83121845073985"/>
          <c:y val="0.144772668628217"/>
          <c:w val="0.926673250719909"/>
          <c:h val="0.611032017947827"/>
        </c:manualLayout>
      </c:layout>
      <c:barChart>
        <c:barDir val="col"/>
        <c:grouping val="clustered"/>
        <c:varyColors val="0"/>
        <c:ser>
          <c:idx val="0"/>
          <c:order val="0"/>
          <c:tx>
            <c:strRef>
              <c:f>'Data Figure 1 and 2'!$D$10</c:f>
              <c:strCache>
                <c:ptCount val="1"/>
                <c:pt idx="0">
                  <c:v>2000-09</c:v>
                </c:pt>
              </c:strCache>
            </c:strRef>
          </c:tx>
          <c:spPr>
            <a:solidFill>
              <a:schemeClr val="tx2">
                <a:lumMod val="40000"/>
                <a:lumOff val="60000"/>
              </a:schemeClr>
            </a:solidFill>
          </c:spPr>
          <c:invertIfNegative val="0"/>
          <c:dPt>
            <c:idx val="9"/>
            <c:invertIfNegative val="0"/>
            <c:bubble3D val="0"/>
            <c:spPr>
              <a:solidFill>
                <a:srgbClr val="8EB4E3"/>
              </a:solidFill>
              <a:ln>
                <a:noFill/>
              </a:ln>
            </c:spPr>
          </c:dPt>
          <c:dPt>
            <c:idx val="12"/>
            <c:invertIfNegative val="0"/>
            <c:bubble3D val="0"/>
            <c:spPr>
              <a:solidFill>
                <a:srgbClr val="FF0000"/>
              </a:solidFill>
            </c:spPr>
          </c:dPt>
          <c:cat>
            <c:strRef>
              <c:f>'Data Figure 1 and 2'!$B$11:$B$43</c:f>
              <c:strCache>
                <c:ptCount val="33"/>
                <c:pt idx="0">
                  <c:v>Greece</c:v>
                </c:pt>
                <c:pt idx="1">
                  <c:v>Ireland</c:v>
                </c:pt>
                <c:pt idx="2">
                  <c:v>Iceland</c:v>
                </c:pt>
                <c:pt idx="3">
                  <c:v>Estonia</c:v>
                </c:pt>
                <c:pt idx="4">
                  <c:v>Portugal</c:v>
                </c:pt>
                <c:pt idx="5">
                  <c:v>Denmark</c:v>
                </c:pt>
                <c:pt idx="6">
                  <c:v>Spain</c:v>
                </c:pt>
                <c:pt idx="7">
                  <c:v>United Kingdom</c:v>
                </c:pt>
                <c:pt idx="8">
                  <c:v>Slovenia</c:v>
                </c:pt>
                <c:pt idx="9">
                  <c:v>Czech Republic</c:v>
                </c:pt>
                <c:pt idx="10">
                  <c:v>Italy</c:v>
                </c:pt>
                <c:pt idx="11">
                  <c:v>Austria</c:v>
                </c:pt>
                <c:pt idx="12">
                  <c:v>OECD</c:v>
                </c:pt>
                <c:pt idx="13">
                  <c:v>France</c:v>
                </c:pt>
                <c:pt idx="14">
                  <c:v>Australia</c:v>
                </c:pt>
                <c:pt idx="15">
                  <c:v>Mexico</c:v>
                </c:pt>
                <c:pt idx="16">
                  <c:v>Netherlands</c:v>
                </c:pt>
                <c:pt idx="17">
                  <c:v>Poland</c:v>
                </c:pt>
                <c:pt idx="18">
                  <c:v>Belgium</c:v>
                </c:pt>
                <c:pt idx="19">
                  <c:v>Germany</c:v>
                </c:pt>
                <c:pt idx="20">
                  <c:v>Norway</c:v>
                </c:pt>
                <c:pt idx="21">
                  <c:v>New Zealand</c:v>
                </c:pt>
                <c:pt idx="22">
                  <c:v>Canada</c:v>
                </c:pt>
                <c:pt idx="23">
                  <c:v>Finland</c:v>
                </c:pt>
                <c:pt idx="24">
                  <c:v>United States</c:v>
                </c:pt>
                <c:pt idx="25">
                  <c:v>Hungary</c:v>
                </c:pt>
                <c:pt idx="26">
                  <c:v>Switzerland</c:v>
                </c:pt>
                <c:pt idx="27">
                  <c:v>Slovak Republic</c:v>
                </c:pt>
                <c:pt idx="28">
                  <c:v>Sweden</c:v>
                </c:pt>
                <c:pt idx="29">
                  <c:v>Israel</c:v>
                </c:pt>
                <c:pt idx="30">
                  <c:v>Japan</c:v>
                </c:pt>
                <c:pt idx="31">
                  <c:v>Chile</c:v>
                </c:pt>
                <c:pt idx="32">
                  <c:v>Korea</c:v>
                </c:pt>
              </c:strCache>
            </c:strRef>
          </c:cat>
          <c:val>
            <c:numRef>
              <c:f>'Data Figure 1 and 2'!$D$11:$D$43</c:f>
              <c:numCache>
                <c:formatCode>0.0%</c:formatCode>
                <c:ptCount val="33"/>
                <c:pt idx="0">
                  <c:v>0.0572345505967693</c:v>
                </c:pt>
                <c:pt idx="1">
                  <c:v>0.0891835718533822</c:v>
                </c:pt>
                <c:pt idx="2">
                  <c:v>0.0306190771437207</c:v>
                </c:pt>
                <c:pt idx="3">
                  <c:v>0.0696566746779881</c:v>
                </c:pt>
                <c:pt idx="4">
                  <c:v>0.0225358272132117</c:v>
                </c:pt>
                <c:pt idx="5">
                  <c:v>0.036421337406239</c:v>
                </c:pt>
                <c:pt idx="6">
                  <c:v>0.0563706759417622</c:v>
                </c:pt>
                <c:pt idx="7">
                  <c:v>0.0573411699780326</c:v>
                </c:pt>
                <c:pt idx="8">
                  <c:v>0.0408370190517098</c:v>
                </c:pt>
                <c:pt idx="9">
                  <c:v>0.0617240478298207</c:v>
                </c:pt>
                <c:pt idx="10">
                  <c:v>0.022095782311041</c:v>
                </c:pt>
                <c:pt idx="11">
                  <c:v>0.0270083220497768</c:v>
                </c:pt>
                <c:pt idx="12">
                  <c:v>0.0483163241977176</c:v>
                </c:pt>
                <c:pt idx="13">
                  <c:v>0.0276005660638039</c:v>
                </c:pt>
                <c:pt idx="14">
                  <c:v>0.0452705527457997</c:v>
                </c:pt>
                <c:pt idx="15">
                  <c:v>0.0408428854290297</c:v>
                </c:pt>
                <c:pt idx="16">
                  <c:v>0.0593381568712459</c:v>
                </c:pt>
                <c:pt idx="17">
                  <c:v>0.0702860746482594</c:v>
                </c:pt>
                <c:pt idx="18">
                  <c:v>0.0432900454374103</c:v>
                </c:pt>
                <c:pt idx="19">
                  <c:v>0.0200909050724833</c:v>
                </c:pt>
                <c:pt idx="20">
                  <c:v>0.0366874813071592</c:v>
                </c:pt>
                <c:pt idx="21">
                  <c:v>0.0579449930453904</c:v>
                </c:pt>
                <c:pt idx="22">
                  <c:v>0.0463734235488662</c:v>
                </c:pt>
                <c:pt idx="23">
                  <c:v>0.0428802028400626</c:v>
                </c:pt>
                <c:pt idx="24">
                  <c:v>0.043870621758414</c:v>
                </c:pt>
                <c:pt idx="25">
                  <c:v>0.0289813697992876</c:v>
                </c:pt>
                <c:pt idx="26">
                  <c:v>0.027704434857609</c:v>
                </c:pt>
                <c:pt idx="27">
                  <c:v>0.109368308334592</c:v>
                </c:pt>
                <c:pt idx="28">
                  <c:v>0.0390216522898821</c:v>
                </c:pt>
                <c:pt idx="29">
                  <c:v>0.0327619673484796</c:v>
                </c:pt>
                <c:pt idx="30">
                  <c:v>0.0288497553421327</c:v>
                </c:pt>
                <c:pt idx="31">
                  <c:v>0.0866616787926755</c:v>
                </c:pt>
                <c:pt idx="32">
                  <c:v>0.0980225602940593</c:v>
                </c:pt>
              </c:numCache>
            </c:numRef>
          </c:val>
        </c:ser>
        <c:ser>
          <c:idx val="1"/>
          <c:order val="1"/>
          <c:tx>
            <c:strRef>
              <c:f>'Data Figure 1 and 2'!$E$10</c:f>
              <c:strCache>
                <c:ptCount val="1"/>
                <c:pt idx="0">
                  <c:v>2009-11</c:v>
                </c:pt>
              </c:strCache>
            </c:strRef>
          </c:tx>
          <c:spPr>
            <a:solidFill>
              <a:schemeClr val="tx2">
                <a:lumMod val="75000"/>
              </a:schemeClr>
            </a:solidFill>
          </c:spPr>
          <c:invertIfNegative val="0"/>
          <c:dPt>
            <c:idx val="9"/>
            <c:invertIfNegative val="0"/>
            <c:bubble3D val="0"/>
            <c:spPr>
              <a:solidFill>
                <a:srgbClr val="17375E"/>
              </a:solidFill>
            </c:spPr>
          </c:dPt>
          <c:dPt>
            <c:idx val="12"/>
            <c:invertIfNegative val="0"/>
            <c:bubble3D val="0"/>
            <c:spPr>
              <a:solidFill>
                <a:srgbClr val="C00000"/>
              </a:solidFill>
            </c:spPr>
          </c:dPt>
          <c:cat>
            <c:strRef>
              <c:f>'Data Figure 1 and 2'!$B$11:$B$43</c:f>
              <c:strCache>
                <c:ptCount val="33"/>
                <c:pt idx="0">
                  <c:v>Greece</c:v>
                </c:pt>
                <c:pt idx="1">
                  <c:v>Ireland</c:v>
                </c:pt>
                <c:pt idx="2">
                  <c:v>Iceland</c:v>
                </c:pt>
                <c:pt idx="3">
                  <c:v>Estonia</c:v>
                </c:pt>
                <c:pt idx="4">
                  <c:v>Portugal</c:v>
                </c:pt>
                <c:pt idx="5">
                  <c:v>Denmark</c:v>
                </c:pt>
                <c:pt idx="6">
                  <c:v>Spain</c:v>
                </c:pt>
                <c:pt idx="7">
                  <c:v>United Kingdom</c:v>
                </c:pt>
                <c:pt idx="8">
                  <c:v>Slovenia</c:v>
                </c:pt>
                <c:pt idx="9">
                  <c:v>Czech Republic</c:v>
                </c:pt>
                <c:pt idx="10">
                  <c:v>Italy</c:v>
                </c:pt>
                <c:pt idx="11">
                  <c:v>Austria</c:v>
                </c:pt>
                <c:pt idx="12">
                  <c:v>OECD</c:v>
                </c:pt>
                <c:pt idx="13">
                  <c:v>France</c:v>
                </c:pt>
                <c:pt idx="14">
                  <c:v>Australia</c:v>
                </c:pt>
                <c:pt idx="15">
                  <c:v>Mexico</c:v>
                </c:pt>
                <c:pt idx="16">
                  <c:v>Netherlands</c:v>
                </c:pt>
                <c:pt idx="17">
                  <c:v>Poland</c:v>
                </c:pt>
                <c:pt idx="18">
                  <c:v>Belgium</c:v>
                </c:pt>
                <c:pt idx="19">
                  <c:v>Germany</c:v>
                </c:pt>
                <c:pt idx="20">
                  <c:v>Norway</c:v>
                </c:pt>
                <c:pt idx="21">
                  <c:v>New Zealand</c:v>
                </c:pt>
                <c:pt idx="22">
                  <c:v>Canada</c:v>
                </c:pt>
                <c:pt idx="23">
                  <c:v>Finland</c:v>
                </c:pt>
                <c:pt idx="24">
                  <c:v>United States</c:v>
                </c:pt>
                <c:pt idx="25">
                  <c:v>Hungary</c:v>
                </c:pt>
                <c:pt idx="26">
                  <c:v>Switzerland</c:v>
                </c:pt>
                <c:pt idx="27">
                  <c:v>Slovak Republic</c:v>
                </c:pt>
                <c:pt idx="28">
                  <c:v>Sweden</c:v>
                </c:pt>
                <c:pt idx="29">
                  <c:v>Israel</c:v>
                </c:pt>
                <c:pt idx="30">
                  <c:v>Japan</c:v>
                </c:pt>
                <c:pt idx="31">
                  <c:v>Chile</c:v>
                </c:pt>
                <c:pt idx="32">
                  <c:v>Korea</c:v>
                </c:pt>
              </c:strCache>
            </c:strRef>
          </c:cat>
          <c:val>
            <c:numRef>
              <c:f>'Data Figure 1 and 2'!$E$11:$E$43</c:f>
              <c:numCache>
                <c:formatCode>0.0%</c:formatCode>
                <c:ptCount val="33"/>
                <c:pt idx="0">
                  <c:v>-0.110793489131978</c:v>
                </c:pt>
                <c:pt idx="1">
                  <c:v>-0.0538444652911987</c:v>
                </c:pt>
                <c:pt idx="2">
                  <c:v>-0.0385541346413339</c:v>
                </c:pt>
                <c:pt idx="3">
                  <c:v>-0.0297765990804932</c:v>
                </c:pt>
                <c:pt idx="4">
                  <c:v>-0.0254329302071628</c:v>
                </c:pt>
                <c:pt idx="5">
                  <c:v>-0.019384214658853</c:v>
                </c:pt>
                <c:pt idx="6">
                  <c:v>-0.0166970884922814</c:v>
                </c:pt>
                <c:pt idx="7">
                  <c:v>-0.0113041925754457</c:v>
                </c:pt>
                <c:pt idx="8">
                  <c:v>-0.00990074826434639</c:v>
                </c:pt>
                <c:pt idx="9">
                  <c:v>-0.00791064762710347</c:v>
                </c:pt>
                <c:pt idx="10">
                  <c:v>0.000849589521797034</c:v>
                </c:pt>
                <c:pt idx="11">
                  <c:v>0.00542576442646414</c:v>
                </c:pt>
                <c:pt idx="12">
                  <c:v>0.00629909814301996</c:v>
                </c:pt>
                <c:pt idx="13">
                  <c:v>0.0125832667116901</c:v>
                </c:pt>
                <c:pt idx="14">
                  <c:v>0.013657252565205</c:v>
                </c:pt>
                <c:pt idx="15">
                  <c:v>0.0151767261045492</c:v>
                </c:pt>
                <c:pt idx="16">
                  <c:v>0.0154265781540897</c:v>
                </c:pt>
                <c:pt idx="17">
                  <c:v>0.016983464957298</c:v>
                </c:pt>
                <c:pt idx="18">
                  <c:v>0.0171638104361287</c:v>
                </c:pt>
                <c:pt idx="19">
                  <c:v>0.0172699905856621</c:v>
                </c:pt>
                <c:pt idx="20">
                  <c:v>0.0179372759277938</c:v>
                </c:pt>
                <c:pt idx="21">
                  <c:v>0.0182490885664481</c:v>
                </c:pt>
                <c:pt idx="22">
                  <c:v>0.0188860888317146</c:v>
                </c:pt>
                <c:pt idx="23">
                  <c:v>0.0210125456559158</c:v>
                </c:pt>
                <c:pt idx="24">
                  <c:v>0.0212551161421044</c:v>
                </c:pt>
                <c:pt idx="25">
                  <c:v>0.0247440975299522</c:v>
                </c:pt>
                <c:pt idx="26">
                  <c:v>0.0254532172157485</c:v>
                </c:pt>
                <c:pt idx="27">
                  <c:v>0.0259108477534351</c:v>
                </c:pt>
                <c:pt idx="28">
                  <c:v>0.0259124992567437</c:v>
                </c:pt>
                <c:pt idx="29">
                  <c:v>0.0515895387283092</c:v>
                </c:pt>
                <c:pt idx="30">
                  <c:v>0.053468835583224</c:v>
                </c:pt>
                <c:pt idx="31">
                  <c:v>0.0645789763610016</c:v>
                </c:pt>
                <c:pt idx="32">
                  <c:v>0.0692674809830551</c:v>
                </c:pt>
              </c:numCache>
            </c:numRef>
          </c:val>
        </c:ser>
        <c:dLbls>
          <c:showLegendKey val="0"/>
          <c:showVal val="0"/>
          <c:showCatName val="0"/>
          <c:showSerName val="0"/>
          <c:showPercent val="0"/>
          <c:showBubbleSize val="0"/>
        </c:dLbls>
        <c:gapWidth val="54"/>
        <c:axId val="-2131681240"/>
        <c:axId val="-2131675848"/>
      </c:barChart>
      <c:catAx>
        <c:axId val="-2131681240"/>
        <c:scaling>
          <c:orientation val="minMax"/>
        </c:scaling>
        <c:delete val="0"/>
        <c:axPos val="b"/>
        <c:majorGridlines>
          <c:spPr>
            <a:ln w="6350">
              <a:prstDash val="sysDot"/>
            </a:ln>
          </c:spPr>
        </c:majorGridlines>
        <c:numFmt formatCode="General" sourceLinked="0"/>
        <c:majorTickMark val="out"/>
        <c:minorTickMark val="none"/>
        <c:tickLblPos val="low"/>
        <c:txPr>
          <a:bodyPr rot="-3000000" vert="horz"/>
          <a:lstStyle/>
          <a:p>
            <a:pPr>
              <a:defRPr sz="1000">
                <a:latin typeface="Arial" pitchFamily="34" charset="0"/>
                <a:cs typeface="Arial" pitchFamily="34" charset="0"/>
              </a:defRPr>
            </a:pPr>
            <a:endParaRPr lang="it-IT"/>
          </a:p>
        </c:txPr>
        <c:crossAx val="-2131675848"/>
        <c:crosses val="autoZero"/>
        <c:auto val="1"/>
        <c:lblAlgn val="ctr"/>
        <c:lblOffset val="100"/>
        <c:noMultiLvlLbl val="0"/>
      </c:catAx>
      <c:valAx>
        <c:axId val="-2131675848"/>
        <c:scaling>
          <c:orientation val="minMax"/>
        </c:scaling>
        <c:delete val="0"/>
        <c:axPos val="l"/>
        <c:majorGridlines>
          <c:spPr>
            <a:ln w="6350">
              <a:prstDash val="sysDot"/>
            </a:ln>
          </c:spPr>
        </c:majorGridlines>
        <c:numFmt formatCode="0%" sourceLinked="0"/>
        <c:majorTickMark val="out"/>
        <c:minorTickMark val="none"/>
        <c:tickLblPos val="nextTo"/>
        <c:txPr>
          <a:bodyPr/>
          <a:lstStyle/>
          <a:p>
            <a:pPr>
              <a:defRPr>
                <a:latin typeface="Arial" pitchFamily="34" charset="0"/>
                <a:cs typeface="Arial" pitchFamily="34" charset="0"/>
              </a:defRPr>
            </a:pPr>
            <a:endParaRPr lang="it-IT"/>
          </a:p>
        </c:txPr>
        <c:crossAx val="-2131681240"/>
        <c:crosses val="autoZero"/>
        <c:crossBetween val="between"/>
      </c:valAx>
    </c:plotArea>
    <c:legend>
      <c:legendPos val="tr"/>
      <c:layout/>
      <c:overlay val="0"/>
      <c:spPr>
        <a:ln>
          <a:solidFill>
            <a:srgbClr val="1F497D">
              <a:lumMod val="60000"/>
              <a:lumOff val="40000"/>
            </a:srgbClr>
          </a:solidFill>
        </a:ln>
      </c:spPr>
      <c:txPr>
        <a:bodyPr/>
        <a:lstStyle/>
        <a:p>
          <a:pPr>
            <a:defRPr sz="1100"/>
          </a:pPr>
          <a:endParaRPr lang="it-IT"/>
        </a:p>
      </c:txPr>
    </c:legend>
    <c:plotVisOnly val="1"/>
    <c:dispBlanksAs val="gap"/>
    <c:showDLblsOverMax val="0"/>
  </c:chart>
  <c:spPr>
    <a:ln>
      <a:solidFill>
        <a:schemeClr val="tx2">
          <a:lumMod val="60000"/>
          <a:lumOff val="40000"/>
        </a:schemeClr>
      </a:solid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97C09A3-7130-4FBE-97AF-8FB3D3132532}" type="datetimeFigureOut">
              <a:rPr lang="it-IT" smtClean="0"/>
              <a:t>03/04/19</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BBF8AF-5E1B-4F59-9BC0-5F9FCE1DF08D}" type="slidenum">
              <a:rPr lang="it-IT" smtClean="0"/>
              <a:t>‹n.›</a:t>
            </a:fld>
            <a:endParaRPr lang="it-IT"/>
          </a:p>
        </p:txBody>
      </p:sp>
    </p:spTree>
    <p:extLst>
      <p:ext uri="{BB962C8B-B14F-4D97-AF65-F5344CB8AC3E}">
        <p14:creationId xmlns:p14="http://schemas.microsoft.com/office/powerpoint/2010/main" val="1222597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BB76ED-D1F3-48BE-A16B-5CDF207D3680}" type="datetimeFigureOut">
              <a:rPr lang="it-IT" smtClean="0"/>
              <a:t>03/04/19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4DA947-54E9-4149-986A-BCC3887C0D00}" type="slidenum">
              <a:rPr lang="it-IT" smtClean="0"/>
              <a:t>‹n.›</a:t>
            </a:fld>
            <a:endParaRPr lang="it-IT"/>
          </a:p>
        </p:txBody>
      </p:sp>
    </p:spTree>
    <p:extLst>
      <p:ext uri="{BB962C8B-B14F-4D97-AF65-F5344CB8AC3E}">
        <p14:creationId xmlns:p14="http://schemas.microsoft.com/office/powerpoint/2010/main" val="257331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33450" y="738188"/>
            <a:ext cx="4926013" cy="3694112"/>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1746" name="Segnaposto note 2"/>
          <p:cNvSpPr>
            <a:spLocks noGrp="1"/>
          </p:cNvSpPr>
          <p:nvPr>
            <p:ph type="body" sz="quarter" idx="1"/>
          </p:nvPr>
        </p:nvSpPr>
        <p:spPr bwMode="auto">
          <a:xfrm>
            <a:off x="685800" y="4343400"/>
            <a:ext cx="5484813"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spAutoFit/>
          </a:bodyPr>
          <a:lstStyle/>
          <a:p>
            <a:pPr eaLnBrk="1" hangingPunct="1"/>
            <a:endParaRPr lang="it-IT">
              <a:latin typeface="Times New Roman" charset="0"/>
            </a:endParaRPr>
          </a:p>
        </p:txBody>
      </p:sp>
    </p:spTree>
    <p:extLst>
      <p:ext uri="{BB962C8B-B14F-4D97-AF65-F5344CB8AC3E}">
        <p14:creationId xmlns:p14="http://schemas.microsoft.com/office/powerpoint/2010/main" val="1638853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DA54DE2-3C00-4291-BD6F-9414C9A6BDEC}" type="slidenum">
              <a:rPr lang="it-IT" smtClean="0"/>
              <a:pPr/>
              <a:t>10</a:t>
            </a:fld>
            <a:endParaRPr lang="it-IT"/>
          </a:p>
        </p:txBody>
      </p:sp>
    </p:spTree>
    <p:extLst>
      <p:ext uri="{BB962C8B-B14F-4D97-AF65-F5344CB8AC3E}">
        <p14:creationId xmlns:p14="http://schemas.microsoft.com/office/powerpoint/2010/main" val="1793005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0D8A175-1464-4C6C-850C-932108FBC8B7}" type="slidenum">
              <a:rPr lang="en-US" altLang="it-IT" sz="1200"/>
              <a:pPr eaLnBrk="1" hangingPunct="1"/>
              <a:t>11</a:t>
            </a:fld>
            <a:endParaRPr lang="en-US" altLang="it-IT" sz="1200"/>
          </a:p>
        </p:txBody>
      </p:sp>
      <p:sp>
        <p:nvSpPr>
          <p:cNvPr id="2253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253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it-IT" altLang="it-IT" smtClean="0">
              <a:ea typeface="ＭＳ Ｐゴシック" pitchFamily="34" charset="-128"/>
            </a:endParaRPr>
          </a:p>
        </p:txBody>
      </p:sp>
    </p:spTree>
    <p:extLst>
      <p:ext uri="{BB962C8B-B14F-4D97-AF65-F5344CB8AC3E}">
        <p14:creationId xmlns:p14="http://schemas.microsoft.com/office/powerpoint/2010/main" val="1288221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defRPr/>
            </a:pPr>
            <a:r>
              <a:rPr lang="it-IT" dirty="0" smtClean="0"/>
              <a:t>Posizione relativa</a:t>
            </a:r>
            <a:endParaRPr lang="en-US" dirty="0"/>
          </a:p>
        </p:txBody>
      </p:sp>
      <p:sp>
        <p:nvSpPr>
          <p:cNvPr id="4" name="Segnaposto numero diapositiva 3"/>
          <p:cNvSpPr>
            <a:spLocks noGrp="1"/>
          </p:cNvSpPr>
          <p:nvPr>
            <p:ph type="sldNum" sz="quarter" idx="5"/>
          </p:nvPr>
        </p:nvSpPr>
        <p:spPr/>
        <p:txBody>
          <a:bodyPr/>
          <a:lstStyle/>
          <a:p>
            <a:pPr>
              <a:defRPr/>
            </a:pPr>
            <a:fld id="{768B44DE-DFBE-6C4F-939C-5FFB1DA902AA}" type="slidenum">
              <a:rPr lang="en-US" smtClean="0"/>
              <a:pPr>
                <a:defRPr/>
              </a:pPr>
              <a:t>13</a:t>
            </a:fld>
            <a:endParaRPr lang="en-US"/>
          </a:p>
        </p:txBody>
      </p:sp>
    </p:spTree>
    <p:extLst>
      <p:ext uri="{BB962C8B-B14F-4D97-AF65-F5344CB8AC3E}">
        <p14:creationId xmlns:p14="http://schemas.microsoft.com/office/powerpoint/2010/main" val="854520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DA54DE2-3C00-4291-BD6F-9414C9A6BDEC}" type="slidenum">
              <a:rPr lang="it-IT" smtClean="0">
                <a:solidFill>
                  <a:prstClr val="black"/>
                </a:solidFill>
              </a:rPr>
              <a:pPr/>
              <a:t>14</a:t>
            </a:fld>
            <a:endParaRPr lang="it-IT">
              <a:solidFill>
                <a:prstClr val="black"/>
              </a:solidFill>
            </a:endParaRPr>
          </a:p>
        </p:txBody>
      </p:sp>
    </p:spTree>
    <p:extLst>
      <p:ext uri="{BB962C8B-B14F-4D97-AF65-F5344CB8AC3E}">
        <p14:creationId xmlns:p14="http://schemas.microsoft.com/office/powerpoint/2010/main" val="3468588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BACA2AC6-4010-8241-998B-6FC15ED10C95}" type="slidenum">
              <a:rPr lang="it-IT" smtClean="0"/>
              <a:t>28</a:t>
            </a:fld>
            <a:endParaRPr lang="it-IT"/>
          </a:p>
        </p:txBody>
      </p:sp>
    </p:spTree>
    <p:extLst>
      <p:ext uri="{BB962C8B-B14F-4D97-AF65-F5344CB8AC3E}">
        <p14:creationId xmlns:p14="http://schemas.microsoft.com/office/powerpoint/2010/main" val="52498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Nel</a:t>
            </a:r>
            <a:r>
              <a:rPr lang="it-IT" baseline="0" dirty="0" smtClean="0"/>
              <a:t> dm si richiede alle regioni </a:t>
            </a:r>
          </a:p>
          <a:p>
            <a:pPr marL="224325" indent="-224325">
              <a:buFont typeface="+mj-lt"/>
              <a:buAutoNum type="arabicPeriod"/>
            </a:pPr>
            <a:r>
              <a:rPr lang="it-IT" baseline="0" dirty="0" smtClean="0"/>
              <a:t>di emanare entro 3 mesi un provvedimento che espliciti i criteri generali di programmazione e di riorganizzazione secondo quanto riportato nell’allegato 1 che è parte integrante e sostanziale del decreto</a:t>
            </a:r>
          </a:p>
          <a:p>
            <a:pPr marL="224325" indent="-224325">
              <a:buFont typeface="+mj-lt"/>
              <a:buAutoNum type="arabicPeriod"/>
            </a:pPr>
            <a:r>
              <a:rPr lang="it-IT" baseline="0" dirty="0" smtClean="0"/>
              <a:t>che definiscano i criteri attuativi per la riduzione dei </a:t>
            </a:r>
            <a:r>
              <a:rPr lang="it-IT" baseline="0" dirty="0" err="1" smtClean="0"/>
              <a:t>pl</a:t>
            </a:r>
            <a:r>
              <a:rPr lang="it-IT" baseline="0" dirty="0" smtClean="0"/>
              <a:t>. Da notare che il t</a:t>
            </a:r>
            <a:r>
              <a:rPr lang="it-IT" dirty="0" smtClean="0"/>
              <a:t>riennio fa riferimento al triennio patto della salute</a:t>
            </a:r>
            <a:r>
              <a:rPr lang="it-IT" baseline="0" dirty="0"/>
              <a:t> </a:t>
            </a:r>
            <a:r>
              <a:rPr lang="it-IT" baseline="0" dirty="0" smtClean="0"/>
              <a:t>art. 3 definisce necessità adozione regolamento standard</a:t>
            </a:r>
          </a:p>
          <a:p>
            <a:pPr marL="224325" indent="-224325">
              <a:buFont typeface="+mj-lt"/>
              <a:buAutoNum type="arabicPeriod"/>
            </a:pPr>
            <a:endParaRPr lang="it-IT" baseline="0" dirty="0" smtClean="0"/>
          </a:p>
          <a:p>
            <a:pPr marL="224325" indent="-224325">
              <a:buFont typeface="+mj-lt"/>
              <a:buAutoNum type="arabicPeriod"/>
            </a:pPr>
            <a:r>
              <a:rPr lang="it-IT" baseline="0" dirty="0" smtClean="0"/>
              <a:t>Inoltre si demanda ad un tavolo tecnico composto da rappresentanti del ministero, regioni ed </a:t>
            </a:r>
            <a:r>
              <a:rPr lang="it-IT" baseline="0" dirty="0" err="1" smtClean="0"/>
              <a:t>agenas</a:t>
            </a:r>
            <a:r>
              <a:rPr lang="it-IT" baseline="0" dirty="0" smtClean="0"/>
              <a:t> di elaborare lg riguardo ai criteri di ammissione </a:t>
            </a:r>
            <a:r>
              <a:rPr lang="it-IT" dirty="0"/>
              <a:t>ai trattamenti ospedalieri in elezione ed emergenza/urgenza definiti per fornire indicazioni su 2 aspetti:</a:t>
            </a:r>
          </a:p>
          <a:p>
            <a:pPr marL="672976" lvl="1" indent="-224325">
              <a:buFont typeface="+mj-lt"/>
              <a:buAutoNum type="arabicPeriod"/>
            </a:pPr>
            <a:r>
              <a:rPr lang="it-IT" dirty="0"/>
              <a:t>selezione paziente</a:t>
            </a:r>
          </a:p>
          <a:p>
            <a:pPr marL="672976" lvl="1" indent="-224325">
              <a:buFont typeface="+mj-lt"/>
              <a:buAutoNum type="arabicPeriod"/>
            </a:pPr>
            <a:r>
              <a:rPr lang="it-IT" dirty="0"/>
              <a:t>specifici per tipo di ricovero</a:t>
            </a:r>
          </a:p>
          <a:p>
            <a:pPr marL="224325" indent="-224325">
              <a:buFont typeface="+mj-lt"/>
              <a:buAutoNum type="arabicPeriod"/>
            </a:pPr>
            <a:r>
              <a:rPr lang="it-IT" dirty="0"/>
              <a:t>i </a:t>
            </a:r>
            <a:r>
              <a:rPr lang="it-IT" dirty="0" err="1"/>
              <a:t>cirteri</a:t>
            </a:r>
            <a:r>
              <a:rPr lang="it-IT" dirty="0"/>
              <a:t> definiti con Intesa Stato-Regione dovranno essere poi dalle regioni trasmesse alle aziende</a:t>
            </a:r>
            <a:endParaRPr lang="it-IT" dirty="0" smtClean="0"/>
          </a:p>
        </p:txBody>
      </p:sp>
      <p:sp>
        <p:nvSpPr>
          <p:cNvPr id="4" name="Slide Number Placeholder 3"/>
          <p:cNvSpPr>
            <a:spLocks noGrp="1"/>
          </p:cNvSpPr>
          <p:nvPr>
            <p:ph type="sldNum" sz="quarter" idx="10"/>
          </p:nvPr>
        </p:nvSpPr>
        <p:spPr/>
        <p:txBody>
          <a:bodyPr/>
          <a:lstStyle/>
          <a:p>
            <a:fld id="{BACA2AC6-4010-8241-998B-6FC15ED10C95}" type="slidenum">
              <a:rPr lang="it-IT" smtClean="0"/>
              <a:t>29</a:t>
            </a:fld>
            <a:endParaRPr lang="it-IT"/>
          </a:p>
        </p:txBody>
      </p:sp>
    </p:spTree>
    <p:extLst>
      <p:ext uri="{BB962C8B-B14F-4D97-AF65-F5344CB8AC3E}">
        <p14:creationId xmlns:p14="http://schemas.microsoft.com/office/powerpoint/2010/main" val="2138761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AU"/>
          </a:p>
        </p:txBody>
      </p:sp>
      <p:sp>
        <p:nvSpPr>
          <p:cNvPr id="4" name="Segnaposto numero diapositiva 3"/>
          <p:cNvSpPr>
            <a:spLocks noGrp="1"/>
          </p:cNvSpPr>
          <p:nvPr>
            <p:ph type="sldNum" sz="quarter" idx="10"/>
          </p:nvPr>
        </p:nvSpPr>
        <p:spPr/>
        <p:txBody>
          <a:bodyPr/>
          <a:lstStyle/>
          <a:p>
            <a:fld id="{3EAE4D0D-38AC-4791-95AE-5A6D4E5B7B53}" type="slidenum">
              <a:rPr lang="it-IT" smtClean="0"/>
              <a:t>48</a:t>
            </a:fld>
            <a:endParaRPr lang="it-IT"/>
          </a:p>
        </p:txBody>
      </p:sp>
    </p:spTree>
    <p:extLst>
      <p:ext uri="{BB962C8B-B14F-4D97-AF65-F5344CB8AC3E}">
        <p14:creationId xmlns:p14="http://schemas.microsoft.com/office/powerpoint/2010/main" val="1843377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Nella figura i rettangoli, che rappresentano i valori assunti dal 50% delle strutture regionali, mostrano la variabilità </a:t>
            </a:r>
          </a:p>
          <a:p>
            <a:r>
              <a:rPr lang="it-IT" dirty="0" smtClean="0"/>
              <a:t>intra-regionale e sono divisi al loro interno da una linea che rappresenta il valore mediano. I segmenti che partono dai </a:t>
            </a:r>
          </a:p>
          <a:p>
            <a:r>
              <a:rPr lang="it-IT" dirty="0" smtClean="0"/>
              <a:t>rettangoli sono delimitati dal valore minimo e massimo assunto dalle strutture ospedaliere nelle regioni, mentre il </a:t>
            </a:r>
          </a:p>
          <a:p>
            <a:r>
              <a:rPr lang="it-IT" dirty="0" smtClean="0"/>
              <a:t>quadratino giallo rappresenta la media regionale.</a:t>
            </a:r>
            <a:endParaRPr lang="it-IT" dirty="0"/>
          </a:p>
        </p:txBody>
      </p:sp>
      <p:sp>
        <p:nvSpPr>
          <p:cNvPr id="4" name="Segnaposto numero diapositiva 3"/>
          <p:cNvSpPr>
            <a:spLocks noGrp="1"/>
          </p:cNvSpPr>
          <p:nvPr>
            <p:ph type="sldNum" sz="quarter" idx="10"/>
          </p:nvPr>
        </p:nvSpPr>
        <p:spPr/>
        <p:txBody>
          <a:bodyPr/>
          <a:lstStyle/>
          <a:p>
            <a:fld id="{3A4DA947-54E9-4149-986A-BCC3887C0D00}" type="slidenum">
              <a:rPr lang="it-IT" smtClean="0"/>
              <a:t>114</a:t>
            </a:fld>
            <a:endParaRPr lang="it-IT"/>
          </a:p>
        </p:txBody>
      </p:sp>
    </p:spTree>
    <p:extLst>
      <p:ext uri="{BB962C8B-B14F-4D97-AF65-F5344CB8AC3E}">
        <p14:creationId xmlns:p14="http://schemas.microsoft.com/office/powerpoint/2010/main" val="2249203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emf"/><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0" y="2679055"/>
            <a:ext cx="9144000" cy="1470025"/>
          </a:xfrm>
        </p:spPr>
        <p:txBody>
          <a:bodyPr>
            <a:normAutofit/>
          </a:bodyPr>
          <a:lstStyle>
            <a:lvl1pPr>
              <a:defRPr sz="4200" b="1" baseline="0"/>
            </a:lvl1pPr>
          </a:lstStyle>
          <a:p>
            <a:r>
              <a:rPr lang="it-IT" dirty="0" smtClean="0"/>
              <a:t>Programma Nazionale Valutazione Esiti</a:t>
            </a:r>
            <a:endParaRPr lang="it-IT" dirty="0"/>
          </a:p>
        </p:txBody>
      </p:sp>
      <p:sp>
        <p:nvSpPr>
          <p:cNvPr id="4" name="Segnaposto data 3"/>
          <p:cNvSpPr>
            <a:spLocks noGrp="1"/>
          </p:cNvSpPr>
          <p:nvPr>
            <p:ph type="dt" sz="half" idx="11"/>
          </p:nvPr>
        </p:nvSpPr>
        <p:spPr/>
        <p:txBody>
          <a:bodyPr/>
          <a:lstStyle/>
          <a:p>
            <a:fld id="{B6F1AAD3-2AC9-4462-B184-5B53A0E9BAC0}" type="datetimeFigureOut">
              <a:rPr lang="it-IT" smtClean="0"/>
              <a:pPr/>
              <a:t>03/04/19</a:t>
            </a:fld>
            <a:endParaRPr lang="it-IT" dirty="0"/>
          </a:p>
        </p:txBody>
      </p:sp>
      <p:sp>
        <p:nvSpPr>
          <p:cNvPr id="5" name="Segnaposto numero diapositiva 4"/>
          <p:cNvSpPr>
            <a:spLocks noGrp="1"/>
          </p:cNvSpPr>
          <p:nvPr>
            <p:ph type="sldNum" sz="quarter" idx="12"/>
          </p:nvPr>
        </p:nvSpPr>
        <p:spPr/>
        <p:txBody>
          <a:bodyPr/>
          <a:lstStyle/>
          <a:p>
            <a:fld id="{E4B0153C-C0F1-47F3-A774-F250E2E58069}" type="slidenum">
              <a:rPr lang="it-IT" smtClean="0"/>
              <a:t>‹n.›</a:t>
            </a:fld>
            <a:endParaRPr lang="it-IT" dirty="0"/>
          </a:p>
        </p:txBody>
      </p:sp>
    </p:spTree>
    <p:extLst>
      <p:ext uri="{BB962C8B-B14F-4D97-AF65-F5344CB8AC3E}">
        <p14:creationId xmlns:p14="http://schemas.microsoft.com/office/powerpoint/2010/main" val="2768777591"/>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6F1AAD3-2AC9-4462-B184-5B53A0E9BAC0}" type="datetimeFigureOut">
              <a:rPr lang="it-IT" smtClean="0"/>
              <a:t>03/04/19</a:t>
            </a:fld>
            <a:endParaRPr lang="it-IT"/>
          </a:p>
        </p:txBody>
      </p:sp>
      <p:sp>
        <p:nvSpPr>
          <p:cNvPr id="6" name="Segnaposto piè di pagina 5"/>
          <p:cNvSpPr>
            <a:spLocks noGrp="1"/>
          </p:cNvSpPr>
          <p:nvPr>
            <p:ph type="ftr" sz="quarter" idx="11"/>
          </p:nvPr>
        </p:nvSpPr>
        <p:spPr>
          <a:xfrm>
            <a:off x="2987824" y="6356350"/>
            <a:ext cx="3240360" cy="365125"/>
          </a:xfrm>
          <a:prstGeom prst="rect">
            <a:avLst/>
          </a:prstGeom>
        </p:spPr>
        <p:txBody>
          <a:bodyPr/>
          <a:lstStyle/>
          <a:p>
            <a:endParaRPr lang="it-IT"/>
          </a:p>
        </p:txBody>
      </p:sp>
      <p:sp>
        <p:nvSpPr>
          <p:cNvPr id="7" name="Segnaposto numero diapositiva 6"/>
          <p:cNvSpPr>
            <a:spLocks noGrp="1"/>
          </p:cNvSpPr>
          <p:nvPr>
            <p:ph type="sldNum" sz="quarter" idx="12"/>
          </p:nvPr>
        </p:nvSpPr>
        <p:spPr/>
        <p:txBody>
          <a:bodyPr/>
          <a:lstStyle/>
          <a:p>
            <a:fld id="{B6FE76F3-D535-43CA-9E40-8F9EEFD35580}" type="slidenum">
              <a:rPr lang="it-IT" smtClean="0"/>
              <a:t>‹n.›</a:t>
            </a:fld>
            <a:endParaRPr lang="it-IT"/>
          </a:p>
        </p:txBody>
      </p:sp>
    </p:spTree>
    <p:extLst>
      <p:ext uri="{BB962C8B-B14F-4D97-AF65-F5344CB8AC3E}">
        <p14:creationId xmlns:p14="http://schemas.microsoft.com/office/powerpoint/2010/main" val="2089848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F1AAD3-2AC9-4462-B184-5B53A0E9BAC0}" type="datetimeFigureOut">
              <a:rPr lang="it-IT" smtClean="0"/>
              <a:t>03/04/19</a:t>
            </a:fld>
            <a:endParaRPr lang="it-IT"/>
          </a:p>
        </p:txBody>
      </p:sp>
      <p:sp>
        <p:nvSpPr>
          <p:cNvPr id="5" name="Segnaposto piè di pagina 4"/>
          <p:cNvSpPr>
            <a:spLocks noGrp="1"/>
          </p:cNvSpPr>
          <p:nvPr>
            <p:ph type="ftr" sz="quarter" idx="11"/>
          </p:nvPr>
        </p:nvSpPr>
        <p:spPr>
          <a:xfrm>
            <a:off x="2987824" y="6356350"/>
            <a:ext cx="3240360" cy="365125"/>
          </a:xfrm>
          <a:prstGeom prst="rect">
            <a:avLst/>
          </a:prstGeom>
        </p:spPr>
        <p:txBody>
          <a:bodyPr/>
          <a:lstStyle/>
          <a:p>
            <a:endParaRPr lang="it-IT"/>
          </a:p>
        </p:txBody>
      </p:sp>
      <p:sp>
        <p:nvSpPr>
          <p:cNvPr id="6" name="Segnaposto numero diapositiva 5"/>
          <p:cNvSpPr>
            <a:spLocks noGrp="1"/>
          </p:cNvSpPr>
          <p:nvPr>
            <p:ph type="sldNum" sz="quarter" idx="12"/>
          </p:nvPr>
        </p:nvSpPr>
        <p:spPr/>
        <p:txBody>
          <a:bodyPr/>
          <a:lstStyle/>
          <a:p>
            <a:fld id="{B6FE76F3-D535-43CA-9E40-8F9EEFD35580}" type="slidenum">
              <a:rPr lang="it-IT" smtClean="0"/>
              <a:t>‹n.›</a:t>
            </a:fld>
            <a:endParaRPr lang="it-IT"/>
          </a:p>
        </p:txBody>
      </p:sp>
    </p:spTree>
    <p:extLst>
      <p:ext uri="{BB962C8B-B14F-4D97-AF65-F5344CB8AC3E}">
        <p14:creationId xmlns:p14="http://schemas.microsoft.com/office/powerpoint/2010/main" val="1006206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F1AAD3-2AC9-4462-B184-5B53A0E9BAC0}" type="datetimeFigureOut">
              <a:rPr lang="it-IT" smtClean="0"/>
              <a:t>03/04/19</a:t>
            </a:fld>
            <a:endParaRPr lang="it-IT"/>
          </a:p>
        </p:txBody>
      </p:sp>
      <p:sp>
        <p:nvSpPr>
          <p:cNvPr id="5" name="Segnaposto piè di pagina 4"/>
          <p:cNvSpPr>
            <a:spLocks noGrp="1"/>
          </p:cNvSpPr>
          <p:nvPr>
            <p:ph type="ftr" sz="quarter" idx="11"/>
          </p:nvPr>
        </p:nvSpPr>
        <p:spPr>
          <a:xfrm>
            <a:off x="2987824" y="6356350"/>
            <a:ext cx="3240360" cy="365125"/>
          </a:xfrm>
          <a:prstGeom prst="rect">
            <a:avLst/>
          </a:prstGeom>
        </p:spPr>
        <p:txBody>
          <a:bodyPr/>
          <a:lstStyle/>
          <a:p>
            <a:endParaRPr lang="it-IT"/>
          </a:p>
        </p:txBody>
      </p:sp>
      <p:sp>
        <p:nvSpPr>
          <p:cNvPr id="6" name="Segnaposto numero diapositiva 5"/>
          <p:cNvSpPr>
            <a:spLocks noGrp="1"/>
          </p:cNvSpPr>
          <p:nvPr>
            <p:ph type="sldNum" sz="quarter" idx="12"/>
          </p:nvPr>
        </p:nvSpPr>
        <p:spPr/>
        <p:txBody>
          <a:bodyPr/>
          <a:lstStyle/>
          <a:p>
            <a:fld id="{B6FE76F3-D535-43CA-9E40-8F9EEFD35580}" type="slidenum">
              <a:rPr lang="it-IT" smtClean="0"/>
              <a:t>‹n.›</a:t>
            </a:fld>
            <a:endParaRPr lang="it-IT"/>
          </a:p>
        </p:txBody>
      </p:sp>
    </p:spTree>
    <p:extLst>
      <p:ext uri="{BB962C8B-B14F-4D97-AF65-F5344CB8AC3E}">
        <p14:creationId xmlns:p14="http://schemas.microsoft.com/office/powerpoint/2010/main" val="1934180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381000"/>
            <a:ext cx="8229600" cy="1371600"/>
          </a:xfrm>
          <a:prstGeom prst="rect">
            <a:avLst/>
          </a:prstGeo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457200" y="1981200"/>
            <a:ext cx="8229600" cy="4114800"/>
          </a:xfrm>
          <a:prstGeom prst="rect">
            <a:avLst/>
          </a:prstGeom>
        </p:spPr>
        <p:txBody>
          <a:bodyPr/>
          <a:lstStyle/>
          <a:p>
            <a:pPr lvl="0"/>
            <a:endParaRPr lang="it-IT" noProof="0"/>
          </a:p>
        </p:txBody>
      </p:sp>
      <p:sp>
        <p:nvSpPr>
          <p:cNvPr id="4" name="Segnaposto data 3"/>
          <p:cNvSpPr>
            <a:spLocks noGrp="1"/>
          </p:cNvSpPr>
          <p:nvPr>
            <p:ph type="dt" sz="half" idx="10"/>
          </p:nvPr>
        </p:nvSpPr>
        <p:spPr>
          <a:xfrm>
            <a:off x="457200" y="6245225"/>
            <a:ext cx="2133600" cy="476251"/>
          </a:xfrm>
          <a:prstGeom prst="rect">
            <a:avLst/>
          </a:prstGeom>
        </p:spPr>
        <p:txBody>
          <a:bodyPr/>
          <a:lstStyle>
            <a:lvl1pPr>
              <a:defRPr>
                <a:latin typeface="Arial" pitchFamily="34" charset="0"/>
              </a:defRPr>
            </a:lvl1pPr>
          </a:lstStyle>
          <a:p>
            <a:pPr>
              <a:defRPr/>
            </a:pPr>
            <a:endParaRPr lang="it-IT"/>
          </a:p>
        </p:txBody>
      </p:sp>
      <p:sp>
        <p:nvSpPr>
          <p:cNvPr id="5" name="Segnaposto piè di pagina 4"/>
          <p:cNvSpPr>
            <a:spLocks noGrp="1"/>
          </p:cNvSpPr>
          <p:nvPr>
            <p:ph type="ftr" sz="quarter" idx="11"/>
          </p:nvPr>
        </p:nvSpPr>
        <p:spPr>
          <a:xfrm>
            <a:off x="3124200" y="6245225"/>
            <a:ext cx="2895600" cy="476251"/>
          </a:xfrm>
          <a:prstGeom prst="rect">
            <a:avLst/>
          </a:prstGeom>
        </p:spPr>
        <p:txBody>
          <a:bodyPr/>
          <a:lstStyle>
            <a:lvl1pPr>
              <a:defRPr>
                <a:latin typeface="Arial" pitchFamily="34" charset="0"/>
              </a:defRPr>
            </a:lvl1pPr>
          </a:lstStyle>
          <a:p>
            <a:pPr>
              <a:defRPr/>
            </a:pPr>
            <a:endParaRPr lang="it-IT"/>
          </a:p>
        </p:txBody>
      </p:sp>
      <p:sp>
        <p:nvSpPr>
          <p:cNvPr id="6" name="Segnaposto numero diapositiva 5"/>
          <p:cNvSpPr>
            <a:spLocks noGrp="1"/>
          </p:cNvSpPr>
          <p:nvPr>
            <p:ph type="sldNum" sz="quarter" idx="12"/>
          </p:nvPr>
        </p:nvSpPr>
        <p:spPr>
          <a:xfrm>
            <a:off x="6553200" y="6245225"/>
            <a:ext cx="2133600" cy="476251"/>
          </a:xfrm>
          <a:prstGeom prst="rect">
            <a:avLst/>
          </a:prstGeom>
        </p:spPr>
        <p:txBody>
          <a:bodyPr/>
          <a:lstStyle>
            <a:lvl1pPr>
              <a:defRPr>
                <a:latin typeface="Arial" pitchFamily="34" charset="0"/>
              </a:defRPr>
            </a:lvl1pPr>
          </a:lstStyle>
          <a:p>
            <a:pPr>
              <a:defRPr/>
            </a:pPr>
            <a:fld id="{B48A45D1-4FB8-4759-8624-2A7DC2E0B06C}" type="slidenum">
              <a:rPr lang="it-IT"/>
              <a:pPr>
                <a:defRPr/>
              </a:pPr>
              <a:t>‹n.›</a:t>
            </a:fld>
            <a:endParaRPr lang="it-IT"/>
          </a:p>
        </p:txBody>
      </p:sp>
    </p:spTree>
    <p:extLst>
      <p:ext uri="{BB962C8B-B14F-4D97-AF65-F5344CB8AC3E}">
        <p14:creationId xmlns:p14="http://schemas.microsoft.com/office/powerpoint/2010/main" val="4287621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4" name="Picture 26" descr="rigavela_slide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8697" y="188913"/>
            <a:ext cx="869559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1"/>
          <p:cNvSpPr txBox="1">
            <a:spLocks noChangeArrowheads="1"/>
          </p:cNvSpPr>
          <p:nvPr userDrawn="1"/>
        </p:nvSpPr>
        <p:spPr bwMode="auto">
          <a:xfrm>
            <a:off x="1913792" y="5892801"/>
            <a:ext cx="6912220" cy="708025"/>
          </a:xfrm>
          <a:prstGeom prst="rect">
            <a:avLst/>
          </a:prstGeom>
          <a:noFill/>
          <a:ln>
            <a:noFill/>
          </a:ln>
          <a:extLst/>
        </p:spPr>
        <p:txBody>
          <a:bodyPr>
            <a:spAutoFit/>
          </a:bodyPr>
          <a:lstStyle>
            <a:lvl1pPr eaLnBrk="0" hangingPunct="0">
              <a:defRPr sz="1600">
                <a:solidFill>
                  <a:srgbClr val="020060"/>
                </a:solidFill>
                <a:latin typeface="Tahoma" pitchFamily="34" charset="0"/>
                <a:ea typeface="MS PGothic" pitchFamily="34" charset="-128"/>
              </a:defRPr>
            </a:lvl1pPr>
            <a:lvl2pPr marL="742950" indent="-285750" eaLnBrk="0" hangingPunct="0">
              <a:defRPr sz="1600">
                <a:solidFill>
                  <a:srgbClr val="020060"/>
                </a:solidFill>
                <a:latin typeface="Tahoma" pitchFamily="34" charset="0"/>
                <a:ea typeface="MS PGothic" pitchFamily="34" charset="-128"/>
              </a:defRPr>
            </a:lvl2pPr>
            <a:lvl3pPr marL="1143000" indent="-228600" eaLnBrk="0" hangingPunct="0">
              <a:defRPr sz="1600">
                <a:solidFill>
                  <a:srgbClr val="020060"/>
                </a:solidFill>
                <a:latin typeface="Tahoma" pitchFamily="34" charset="0"/>
                <a:ea typeface="MS PGothic" pitchFamily="34" charset="-128"/>
              </a:defRPr>
            </a:lvl3pPr>
            <a:lvl4pPr marL="1600200" indent="-228600" eaLnBrk="0" hangingPunct="0">
              <a:defRPr sz="1600">
                <a:solidFill>
                  <a:srgbClr val="020060"/>
                </a:solidFill>
                <a:latin typeface="Tahoma" pitchFamily="34" charset="0"/>
                <a:ea typeface="MS PGothic" pitchFamily="34" charset="-128"/>
              </a:defRPr>
            </a:lvl4pPr>
            <a:lvl5pPr marL="2057400" indent="-228600" eaLnBrk="0" hangingPunct="0">
              <a:defRPr sz="1600">
                <a:solidFill>
                  <a:srgbClr val="020060"/>
                </a:solidFill>
                <a:latin typeface="Tahoma" pitchFamily="34" charset="0"/>
                <a:ea typeface="MS PGothic" pitchFamily="34" charset="-128"/>
              </a:defRPr>
            </a:lvl5pPr>
            <a:lvl6pPr marL="2514600" indent="-228600" eaLnBrk="0" fontAlgn="base" hangingPunct="0">
              <a:spcBef>
                <a:spcPct val="0"/>
              </a:spcBef>
              <a:spcAft>
                <a:spcPct val="0"/>
              </a:spcAft>
              <a:defRPr sz="1600">
                <a:solidFill>
                  <a:srgbClr val="020060"/>
                </a:solidFill>
                <a:latin typeface="Tahoma" pitchFamily="34" charset="0"/>
                <a:ea typeface="MS PGothic" pitchFamily="34" charset="-128"/>
              </a:defRPr>
            </a:lvl6pPr>
            <a:lvl7pPr marL="2971800" indent="-228600" eaLnBrk="0" fontAlgn="base" hangingPunct="0">
              <a:spcBef>
                <a:spcPct val="0"/>
              </a:spcBef>
              <a:spcAft>
                <a:spcPct val="0"/>
              </a:spcAft>
              <a:defRPr sz="1600">
                <a:solidFill>
                  <a:srgbClr val="020060"/>
                </a:solidFill>
                <a:latin typeface="Tahoma" pitchFamily="34" charset="0"/>
                <a:ea typeface="MS PGothic" pitchFamily="34" charset="-128"/>
              </a:defRPr>
            </a:lvl7pPr>
            <a:lvl8pPr marL="3429000" indent="-228600" eaLnBrk="0" fontAlgn="base" hangingPunct="0">
              <a:spcBef>
                <a:spcPct val="0"/>
              </a:spcBef>
              <a:spcAft>
                <a:spcPct val="0"/>
              </a:spcAft>
              <a:defRPr sz="1600">
                <a:solidFill>
                  <a:srgbClr val="020060"/>
                </a:solidFill>
                <a:latin typeface="Tahoma" pitchFamily="34" charset="0"/>
                <a:ea typeface="MS PGothic" pitchFamily="34" charset="-128"/>
              </a:defRPr>
            </a:lvl8pPr>
            <a:lvl9pPr marL="3886200" indent="-228600" eaLnBrk="0" fontAlgn="base" hangingPunct="0">
              <a:spcBef>
                <a:spcPct val="0"/>
              </a:spcBef>
              <a:spcAft>
                <a:spcPct val="0"/>
              </a:spcAft>
              <a:defRPr sz="1600">
                <a:solidFill>
                  <a:srgbClr val="020060"/>
                </a:solidFill>
                <a:latin typeface="Tahoma" pitchFamily="34" charset="0"/>
                <a:ea typeface="MS PGothic" pitchFamily="34" charset="-128"/>
              </a:defRPr>
            </a:lvl9pPr>
          </a:lstStyle>
          <a:p>
            <a:pPr algn="just" eaLnBrk="1" fontAlgn="base" hangingPunct="1">
              <a:spcBef>
                <a:spcPct val="0"/>
              </a:spcBef>
              <a:spcAft>
                <a:spcPct val="0"/>
              </a:spcAft>
              <a:defRPr/>
            </a:pPr>
            <a:r>
              <a:rPr lang="it-IT" sz="1000" i="1" dirty="0" smtClean="0">
                <a:solidFill>
                  <a:srgbClr val="777777"/>
                </a:solidFill>
                <a:cs typeface="Times New Roman" pitchFamily="18" charset="0"/>
              </a:rPr>
              <a:t>© 2015 The </a:t>
            </a:r>
            <a:r>
              <a:rPr lang="it-IT" sz="1000" i="1" dirty="0" err="1" smtClean="0">
                <a:solidFill>
                  <a:srgbClr val="777777"/>
                </a:solidFill>
                <a:cs typeface="Times New Roman" pitchFamily="18" charset="0"/>
              </a:rPr>
              <a:t>European</a:t>
            </a:r>
            <a:r>
              <a:rPr lang="it-IT" sz="1000" i="1" dirty="0" smtClean="0">
                <a:solidFill>
                  <a:srgbClr val="777777"/>
                </a:solidFill>
                <a:cs typeface="Times New Roman" pitchFamily="18" charset="0"/>
              </a:rPr>
              <a:t> House - Ambrosetti S.p.A.</a:t>
            </a:r>
            <a:r>
              <a:rPr lang="it-IT" sz="1000" dirty="0" smtClean="0">
                <a:solidFill>
                  <a:srgbClr val="777777"/>
                </a:solidFill>
                <a:cs typeface="Times New Roman" pitchFamily="18" charset="0"/>
              </a:rPr>
              <a:t> TUTTI I DIRITTI RISERVATI. Questo documento è stato </a:t>
            </a:r>
            <a:r>
              <a:rPr lang="it-IT" sz="1000" dirty="0" smtClean="0">
                <a:solidFill>
                  <a:srgbClr val="808080"/>
                </a:solidFill>
                <a:cs typeface="Times New Roman" pitchFamily="18" charset="0"/>
              </a:rPr>
              <a:t>ideato</a:t>
            </a:r>
            <a:r>
              <a:rPr lang="it-IT" sz="1000" dirty="0" smtClean="0">
                <a:solidFill>
                  <a:srgbClr val="777777"/>
                </a:solidFill>
                <a:cs typeface="Times New Roman" pitchFamily="18" charset="0"/>
              </a:rPr>
              <a:t> e preparato da TEH-A per il cliente destinatario; nessuna parte di esso può essere in alcun modo riprodotta per terze parti o da queste utilizzata, senza l’</a:t>
            </a:r>
            <a:r>
              <a:rPr lang="it-IT" altLang="ja-JP" sz="1000" dirty="0" smtClean="0">
                <a:solidFill>
                  <a:srgbClr val="777777"/>
                </a:solidFill>
                <a:cs typeface="Times New Roman" pitchFamily="18" charset="0"/>
              </a:rPr>
              <a:t>autorizzazione scritta di TEH-A. Il suo utilizzo non può essere disgiunto dalla presentazione e/o dai commenti che l’hanno accompagnato.</a:t>
            </a:r>
            <a:r>
              <a:rPr lang="it-IT" altLang="ja-JP" sz="1000" dirty="0" smtClean="0">
                <a:solidFill>
                  <a:srgbClr val="777777"/>
                </a:solidFill>
              </a:rPr>
              <a:t> </a:t>
            </a:r>
            <a:endParaRPr lang="it-IT" sz="1000" dirty="0" smtClean="0">
              <a:solidFill>
                <a:srgbClr val="777777"/>
              </a:solidFill>
            </a:endParaRPr>
          </a:p>
        </p:txBody>
      </p:sp>
      <p:sp>
        <p:nvSpPr>
          <p:cNvPr id="6" name="CasellaDiTesto 4"/>
          <p:cNvSpPr txBox="1">
            <a:spLocks noChangeArrowheads="1"/>
          </p:cNvSpPr>
          <p:nvPr userDrawn="1"/>
        </p:nvSpPr>
        <p:spPr bwMode="auto">
          <a:xfrm>
            <a:off x="118697" y="271463"/>
            <a:ext cx="1595803" cy="430212"/>
          </a:xfrm>
          <a:prstGeom prst="rect">
            <a:avLst/>
          </a:prstGeom>
          <a:solidFill>
            <a:schemeClr val="bg1"/>
          </a:solidFill>
          <a:ln>
            <a:noFill/>
          </a:ln>
          <a:extLst/>
        </p:spPr>
        <p:txBody>
          <a:bodyPr>
            <a:spAutoFit/>
          </a:bodyPr>
          <a:lstStyle>
            <a:lvl1pPr eaLnBrk="0" hangingPunct="0">
              <a:defRPr sz="1600">
                <a:solidFill>
                  <a:srgbClr val="020060"/>
                </a:solidFill>
                <a:latin typeface="Tahoma" pitchFamily="34" charset="0"/>
              </a:defRPr>
            </a:lvl1pPr>
            <a:lvl2pPr marL="742950" indent="-285750" eaLnBrk="0" hangingPunct="0">
              <a:defRPr sz="1600">
                <a:solidFill>
                  <a:srgbClr val="020060"/>
                </a:solidFill>
                <a:latin typeface="Tahoma" pitchFamily="34" charset="0"/>
              </a:defRPr>
            </a:lvl2pPr>
            <a:lvl3pPr marL="1143000" indent="-228600" eaLnBrk="0" hangingPunct="0">
              <a:defRPr sz="1600">
                <a:solidFill>
                  <a:srgbClr val="020060"/>
                </a:solidFill>
                <a:latin typeface="Tahoma" pitchFamily="34" charset="0"/>
              </a:defRPr>
            </a:lvl3pPr>
            <a:lvl4pPr marL="1600200" indent="-228600" eaLnBrk="0" hangingPunct="0">
              <a:defRPr sz="1600">
                <a:solidFill>
                  <a:srgbClr val="020060"/>
                </a:solidFill>
                <a:latin typeface="Tahoma" pitchFamily="34" charset="0"/>
              </a:defRPr>
            </a:lvl4pPr>
            <a:lvl5pPr marL="2057400" indent="-228600" eaLnBrk="0" hangingPunct="0">
              <a:defRPr sz="1600">
                <a:solidFill>
                  <a:srgbClr val="020060"/>
                </a:solidFill>
                <a:latin typeface="Tahoma" pitchFamily="34" charset="0"/>
              </a:defRPr>
            </a:lvl5pPr>
            <a:lvl6pPr marL="2514600" indent="-228600" eaLnBrk="0" fontAlgn="base" hangingPunct="0">
              <a:spcBef>
                <a:spcPct val="0"/>
              </a:spcBef>
              <a:spcAft>
                <a:spcPct val="0"/>
              </a:spcAft>
              <a:defRPr sz="1600">
                <a:solidFill>
                  <a:srgbClr val="020060"/>
                </a:solidFill>
                <a:latin typeface="Tahoma" pitchFamily="34" charset="0"/>
              </a:defRPr>
            </a:lvl6pPr>
            <a:lvl7pPr marL="2971800" indent="-228600" eaLnBrk="0" fontAlgn="base" hangingPunct="0">
              <a:spcBef>
                <a:spcPct val="0"/>
              </a:spcBef>
              <a:spcAft>
                <a:spcPct val="0"/>
              </a:spcAft>
              <a:defRPr sz="1600">
                <a:solidFill>
                  <a:srgbClr val="020060"/>
                </a:solidFill>
                <a:latin typeface="Tahoma" pitchFamily="34" charset="0"/>
              </a:defRPr>
            </a:lvl7pPr>
            <a:lvl8pPr marL="3429000" indent="-228600" eaLnBrk="0" fontAlgn="base" hangingPunct="0">
              <a:spcBef>
                <a:spcPct val="0"/>
              </a:spcBef>
              <a:spcAft>
                <a:spcPct val="0"/>
              </a:spcAft>
              <a:defRPr sz="1600">
                <a:solidFill>
                  <a:srgbClr val="020060"/>
                </a:solidFill>
                <a:latin typeface="Tahoma" pitchFamily="34" charset="0"/>
              </a:defRPr>
            </a:lvl8pPr>
            <a:lvl9pPr marL="3886200" indent="-228600" eaLnBrk="0" fontAlgn="base" hangingPunct="0">
              <a:spcBef>
                <a:spcPct val="0"/>
              </a:spcBef>
              <a:spcAft>
                <a:spcPct val="0"/>
              </a:spcAft>
              <a:defRPr sz="1600">
                <a:solidFill>
                  <a:srgbClr val="020060"/>
                </a:solidFill>
                <a:latin typeface="Tahoma" pitchFamily="34" charset="0"/>
              </a:defRPr>
            </a:lvl9pPr>
          </a:lstStyle>
          <a:p>
            <a:pPr eaLnBrk="1" fontAlgn="base" hangingPunct="1">
              <a:spcBef>
                <a:spcPct val="0"/>
              </a:spcBef>
              <a:spcAft>
                <a:spcPct val="0"/>
              </a:spcAft>
              <a:defRPr/>
            </a:pPr>
            <a:r>
              <a:rPr lang="it-IT" sz="1100" dirty="0" smtClean="0">
                <a:solidFill>
                  <a:srgbClr val="EA651D"/>
                </a:solidFill>
                <a:ea typeface="MS PGothic" pitchFamily="34" charset="-128"/>
              </a:rPr>
              <a:t>Strettamente riservato</a:t>
            </a:r>
          </a:p>
          <a:p>
            <a:pPr eaLnBrk="1" fontAlgn="base" hangingPunct="1">
              <a:spcBef>
                <a:spcPct val="0"/>
              </a:spcBef>
              <a:spcAft>
                <a:spcPct val="0"/>
              </a:spcAft>
              <a:defRPr/>
            </a:pPr>
            <a:endParaRPr lang="it-IT" sz="1100" dirty="0" smtClean="0">
              <a:solidFill>
                <a:srgbClr val="EA651D"/>
              </a:solidFill>
              <a:ea typeface="MS PGothic" pitchFamily="34" charset="-128"/>
            </a:endParaRPr>
          </a:p>
        </p:txBody>
      </p:sp>
      <p:pic>
        <p:nvPicPr>
          <p:cNvPr id="7" name="Immagine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25458" y="217488"/>
            <a:ext cx="1500554"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3" descr="logo50_mod V5_2.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0066" y="5976938"/>
            <a:ext cx="168519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1915554" y="2816102"/>
            <a:ext cx="6890989" cy="396875"/>
          </a:xfrm>
          <a:prstGeom prst="rect">
            <a:avLst/>
          </a:prstGeom>
        </p:spPr>
        <p:txBody>
          <a:bodyPr/>
          <a:lstStyle>
            <a:lvl1pPr algn="l" rtl="0" fontAlgn="base">
              <a:spcBef>
                <a:spcPct val="0"/>
              </a:spcBef>
              <a:spcAft>
                <a:spcPct val="0"/>
              </a:spcAft>
              <a:defRPr lang="it-IT" sz="2800" b="1" u="none" kern="1200" dirty="0">
                <a:solidFill>
                  <a:srgbClr val="003A80"/>
                </a:solidFill>
                <a:latin typeface="Tahoma" pitchFamily="34" charset="0"/>
                <a:ea typeface="+mn-ea"/>
                <a:cs typeface="+mn-cs"/>
              </a:defRPr>
            </a:lvl1pPr>
          </a:lstStyle>
          <a:p>
            <a:r>
              <a:rPr lang="it-IT" dirty="0"/>
              <a:t>FARE CLIC PER MODIFICARE LO STILE</a:t>
            </a:r>
          </a:p>
        </p:txBody>
      </p:sp>
      <p:sp>
        <p:nvSpPr>
          <p:cNvPr id="75779" name="Rectangle 3"/>
          <p:cNvSpPr>
            <a:spLocks noGrp="1" noChangeArrowheads="1"/>
          </p:cNvSpPr>
          <p:nvPr>
            <p:ph type="subTitle" idx="1"/>
          </p:nvPr>
        </p:nvSpPr>
        <p:spPr>
          <a:xfrm>
            <a:off x="1916220" y="3615408"/>
            <a:ext cx="5134708" cy="461665"/>
          </a:xfrm>
          <a:prstGeom prst="rect">
            <a:avLst/>
          </a:prstGeom>
        </p:spPr>
        <p:txBody>
          <a:bodyPr>
            <a:spAutoFit/>
          </a:bodyPr>
          <a:lstStyle>
            <a:lvl1pPr algn="l" rtl="0" fontAlgn="base">
              <a:spcBef>
                <a:spcPct val="0"/>
              </a:spcBef>
              <a:spcAft>
                <a:spcPct val="0"/>
              </a:spcAft>
              <a:defRPr lang="it-IT" sz="2400" u="none" kern="1200" dirty="0">
                <a:solidFill>
                  <a:srgbClr val="F47B20"/>
                </a:solidFill>
                <a:latin typeface="Tahoma" pitchFamily="34" charset="0"/>
                <a:ea typeface="+mn-ea"/>
                <a:cs typeface="+mn-cs"/>
              </a:defRPr>
            </a:lvl1pPr>
          </a:lstStyle>
          <a:p>
            <a:r>
              <a:rPr lang="it-IT" dirty="0"/>
              <a:t>Fare clic per inserire il titolo</a:t>
            </a:r>
          </a:p>
        </p:txBody>
      </p:sp>
    </p:spTree>
    <p:extLst>
      <p:ext uri="{BB962C8B-B14F-4D97-AF65-F5344CB8AC3E}">
        <p14:creationId xmlns:p14="http://schemas.microsoft.com/office/powerpoint/2010/main" val="3171002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a Bullet Point">
    <p:spTree>
      <p:nvGrpSpPr>
        <p:cNvPr id="1" name=""/>
        <p:cNvGrpSpPr/>
        <p:nvPr/>
      </p:nvGrpSpPr>
      <p:grpSpPr>
        <a:xfrm>
          <a:off x="0" y="0"/>
          <a:ext cx="0" cy="0"/>
          <a:chOff x="0" y="0"/>
          <a:chExt cx="0" cy="0"/>
        </a:xfrm>
      </p:grpSpPr>
      <p:sp>
        <p:nvSpPr>
          <p:cNvPr id="6" name="Titolo 4"/>
          <p:cNvSpPr>
            <a:spLocks noGrp="1"/>
          </p:cNvSpPr>
          <p:nvPr>
            <p:ph type="title"/>
          </p:nvPr>
        </p:nvSpPr>
        <p:spPr>
          <a:xfrm>
            <a:off x="317989" y="687600"/>
            <a:ext cx="8508023" cy="504056"/>
          </a:xfrm>
          <a:prstGeom prst="rect">
            <a:avLst/>
          </a:prstGeom>
          <a:noFill/>
          <a:ln>
            <a:noFill/>
          </a:ln>
          <a:extLst/>
        </p:spPr>
        <p:txBody>
          <a:bodyPr/>
          <a:lstStyle>
            <a:lvl1pPr>
              <a:defRPr lang="it-IT"/>
            </a:lvl1pPr>
          </a:lstStyle>
          <a:p>
            <a:pPr lvl="0"/>
            <a:r>
              <a:rPr lang="it-IT" dirty="0" smtClean="0"/>
              <a:t>Fare clic per modificare lo stile del titolo</a:t>
            </a:r>
            <a:endParaRPr lang="it-IT" dirty="0"/>
          </a:p>
        </p:txBody>
      </p:sp>
      <p:sp>
        <p:nvSpPr>
          <p:cNvPr id="15" name="Segnaposto testo 14"/>
          <p:cNvSpPr>
            <a:spLocks noGrp="1"/>
          </p:cNvSpPr>
          <p:nvPr>
            <p:ph type="body" sz="quarter" idx="10"/>
          </p:nvPr>
        </p:nvSpPr>
        <p:spPr>
          <a:xfrm>
            <a:off x="317989" y="1405534"/>
            <a:ext cx="8508023" cy="4903787"/>
          </a:xfrm>
          <a:prstGeom prst="rect">
            <a:avLst/>
          </a:prstGeom>
        </p:spPr>
        <p:txBody>
          <a:bodyPr/>
          <a:lstStyle>
            <a:lvl1pPr marL="269875" indent="-269875">
              <a:buFont typeface="Wingdings" pitchFamily="2" charset="2"/>
              <a:buChar char="§"/>
              <a:defRPr sz="2400">
                <a:solidFill>
                  <a:srgbClr val="003A80"/>
                </a:solidFill>
              </a:defRPr>
            </a:lvl1pPr>
            <a:lvl2pPr marL="541338" indent="-271463">
              <a:buSzPct val="70000"/>
              <a:buFont typeface="Tahoma" pitchFamily="34" charset="0"/>
              <a:buChar char="□"/>
              <a:defRPr sz="2400">
                <a:solidFill>
                  <a:srgbClr val="003A80"/>
                </a:solidFill>
              </a:defRPr>
            </a:lvl2pPr>
            <a:lvl3pPr marL="804863" indent="-263525">
              <a:buClr>
                <a:srgbClr val="F47B20"/>
              </a:buClr>
              <a:buSzPct val="70000"/>
              <a:buFont typeface="Tahoma" pitchFamily="34" charset="0"/>
              <a:buChar char="−"/>
              <a:defRPr sz="2400">
                <a:solidFill>
                  <a:srgbClr val="003A80"/>
                </a:solidFill>
              </a:defRPr>
            </a:lvl3pPr>
            <a:lvl4pPr marL="1074738" indent="-355600">
              <a:buClr>
                <a:srgbClr val="F47B20"/>
              </a:buClr>
              <a:defRPr sz="2400"/>
            </a:lvl4pPr>
          </a:lstStyle>
          <a:p>
            <a:pPr lvl="0"/>
            <a:r>
              <a:rPr lang="it-IT" dirty="0" smtClean="0"/>
              <a:t>Fare clic per modificare stili del testo dello schema</a:t>
            </a:r>
          </a:p>
          <a:p>
            <a:pPr lvl="1"/>
            <a:r>
              <a:rPr lang="it-IT" dirty="0" smtClean="0"/>
              <a:t>Secondo livello</a:t>
            </a:r>
          </a:p>
          <a:p>
            <a:pPr lvl="2"/>
            <a:r>
              <a:rPr lang="it-IT" dirty="0" smtClean="0"/>
              <a:t>Terzo livello</a:t>
            </a:r>
          </a:p>
        </p:txBody>
      </p:sp>
    </p:spTree>
    <p:extLst>
      <p:ext uri="{BB962C8B-B14F-4D97-AF65-F5344CB8AC3E}">
        <p14:creationId xmlns:p14="http://schemas.microsoft.com/office/powerpoint/2010/main" val="499013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a Sommario">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2996" y="180976"/>
            <a:ext cx="8691196" cy="605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olo 2"/>
          <p:cNvSpPr>
            <a:spLocks noGrp="1"/>
          </p:cNvSpPr>
          <p:nvPr>
            <p:ph type="title"/>
          </p:nvPr>
        </p:nvSpPr>
        <p:spPr>
          <a:xfrm>
            <a:off x="331177" y="692151"/>
            <a:ext cx="8494835" cy="720725"/>
          </a:xfrm>
          <a:noFill/>
          <a:ln>
            <a:noFill/>
          </a:ln>
          <a:extLst/>
        </p:spPr>
        <p:txBody>
          <a:bodyPr/>
          <a:lstStyle>
            <a:lvl1pPr>
              <a:defRPr dirty="0"/>
            </a:lvl1pPr>
          </a:lstStyle>
          <a:p>
            <a:pPr lvl="0"/>
            <a:r>
              <a:rPr lang="it-IT" dirty="0" smtClean="0"/>
              <a:t>Fare clic per modificare stile</a:t>
            </a:r>
            <a:endParaRPr dirty="0"/>
          </a:p>
        </p:txBody>
      </p:sp>
      <p:sp>
        <p:nvSpPr>
          <p:cNvPr id="7" name="Segnaposto testo 10"/>
          <p:cNvSpPr>
            <a:spLocks noGrp="1"/>
          </p:cNvSpPr>
          <p:nvPr>
            <p:ph type="body" sz="quarter" idx="11"/>
          </p:nvPr>
        </p:nvSpPr>
        <p:spPr>
          <a:xfrm>
            <a:off x="337192" y="1556792"/>
            <a:ext cx="8488820" cy="4032448"/>
          </a:xfrm>
          <a:prstGeom prst="rect">
            <a:avLst/>
          </a:prstGeom>
        </p:spPr>
        <p:txBody>
          <a:bodyPr/>
          <a:lstStyle>
            <a:lvl1pPr>
              <a:buFontTx/>
              <a:buBlip>
                <a:blip r:embed="rId3"/>
              </a:buBlip>
              <a:defRPr sz="2400" baseline="0">
                <a:solidFill>
                  <a:srgbClr val="003A80"/>
                </a:solidFill>
              </a:defRPr>
            </a:lvl1pPr>
            <a:lvl2pPr>
              <a:buFont typeface="Arial" pitchFamily="34" charset="0"/>
              <a:buNone/>
              <a:defRPr sz="2400"/>
            </a:lvl2pPr>
            <a:lvl3pPr>
              <a:defRPr sz="2400"/>
            </a:lvl3pPr>
            <a:lvl4pPr>
              <a:defRPr sz="2400"/>
            </a:lvl4pPr>
            <a:lvl5pPr>
              <a:defRPr sz="2400"/>
            </a:lvl5pPr>
          </a:lstStyle>
          <a:p>
            <a:pPr lvl="0"/>
            <a:r>
              <a:rPr lang="it-IT" dirty="0" smtClean="0"/>
              <a:t>Fare clic per modificare stili del testo dello schema</a:t>
            </a:r>
          </a:p>
          <a:p>
            <a:pPr lvl="0"/>
            <a:endParaRPr lang="it-IT" dirty="0" smtClean="0"/>
          </a:p>
        </p:txBody>
      </p:sp>
    </p:spTree>
    <p:extLst>
      <p:ext uri="{BB962C8B-B14F-4D97-AF65-F5344CB8AC3E}">
        <p14:creationId xmlns:p14="http://schemas.microsoft.com/office/powerpoint/2010/main" val="1330616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Diapositiva Bullet Point">
    <p:spTree>
      <p:nvGrpSpPr>
        <p:cNvPr id="1" name=""/>
        <p:cNvGrpSpPr/>
        <p:nvPr/>
      </p:nvGrpSpPr>
      <p:grpSpPr>
        <a:xfrm>
          <a:off x="0" y="0"/>
          <a:ext cx="0" cy="0"/>
          <a:chOff x="0" y="0"/>
          <a:chExt cx="0" cy="0"/>
        </a:xfrm>
      </p:grpSpPr>
      <p:sp>
        <p:nvSpPr>
          <p:cNvPr id="6" name="Titolo 4"/>
          <p:cNvSpPr>
            <a:spLocks noGrp="1"/>
          </p:cNvSpPr>
          <p:nvPr>
            <p:ph type="title"/>
          </p:nvPr>
        </p:nvSpPr>
        <p:spPr>
          <a:xfrm>
            <a:off x="317989" y="687600"/>
            <a:ext cx="8508023" cy="504056"/>
          </a:xfrm>
          <a:prstGeom prst="rect">
            <a:avLst/>
          </a:prstGeom>
          <a:noFill/>
          <a:ln>
            <a:noFill/>
          </a:ln>
          <a:extLst/>
        </p:spPr>
        <p:txBody>
          <a:bodyPr/>
          <a:lstStyle>
            <a:lvl1pPr>
              <a:defRPr lang="it-IT"/>
            </a:lvl1pPr>
          </a:lstStyle>
          <a:p>
            <a:pPr lvl="0"/>
            <a:r>
              <a:rPr lang="it-IT" dirty="0" smtClean="0"/>
              <a:t>Fare clic per modificare lo stile del titolo</a:t>
            </a:r>
            <a:endParaRPr lang="it-IT" dirty="0"/>
          </a:p>
        </p:txBody>
      </p:sp>
    </p:spTree>
    <p:extLst>
      <p:ext uri="{BB962C8B-B14F-4D97-AF65-F5344CB8AC3E}">
        <p14:creationId xmlns:p14="http://schemas.microsoft.com/office/powerpoint/2010/main" val="3644492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iapositiva Obiettivi">
    <p:spTree>
      <p:nvGrpSpPr>
        <p:cNvPr id="1" name=""/>
        <p:cNvGrpSpPr/>
        <p:nvPr/>
      </p:nvGrpSpPr>
      <p:grpSpPr>
        <a:xfrm>
          <a:off x="0" y="0"/>
          <a:ext cx="0" cy="0"/>
          <a:chOff x="0" y="0"/>
          <a:chExt cx="0" cy="0"/>
        </a:xfrm>
      </p:grpSpPr>
      <p:sp>
        <p:nvSpPr>
          <p:cNvPr id="8" name="Titolo 1"/>
          <p:cNvSpPr>
            <a:spLocks noGrp="1"/>
          </p:cNvSpPr>
          <p:nvPr>
            <p:ph type="title"/>
          </p:nvPr>
        </p:nvSpPr>
        <p:spPr>
          <a:xfrm>
            <a:off x="330535" y="692696"/>
            <a:ext cx="8495477" cy="720080"/>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 typeface="Arial" pitchFamily="34" charset="0"/>
              <a:buNone/>
              <a:tabLst/>
              <a:defRPr lang="it-IT" sz="2400" b="0" kern="1200" dirty="0">
                <a:solidFill>
                  <a:srgbClr val="EA651D"/>
                </a:solidFill>
                <a:latin typeface="Tahoma" pitchFamily="34" charset="0"/>
                <a:ea typeface="+mn-ea"/>
                <a:cs typeface="+mn-cs"/>
              </a:defRPr>
            </a:lvl1pPr>
          </a:lstStyle>
          <a:p>
            <a:r>
              <a:rPr lang="it-IT" dirty="0" smtClean="0"/>
              <a:t>Fare clic per modificare lo stile del titolo</a:t>
            </a:r>
            <a:endParaRPr lang="it-IT" dirty="0"/>
          </a:p>
        </p:txBody>
      </p:sp>
      <p:sp>
        <p:nvSpPr>
          <p:cNvPr id="9" name="Segnaposto testo 10"/>
          <p:cNvSpPr>
            <a:spLocks noGrp="1"/>
          </p:cNvSpPr>
          <p:nvPr>
            <p:ph type="body" sz="quarter" idx="11"/>
          </p:nvPr>
        </p:nvSpPr>
        <p:spPr>
          <a:xfrm>
            <a:off x="1056886" y="2141538"/>
            <a:ext cx="7643926" cy="2663998"/>
          </a:xfrm>
          <a:prstGeom prst="rect">
            <a:avLst/>
          </a:prstGeom>
        </p:spPr>
        <p:txBody>
          <a:bodyPr/>
          <a:lstStyle>
            <a:lvl1pPr>
              <a:buFontTx/>
              <a:buBlip>
                <a:blip r:embed="rId2"/>
              </a:buBlip>
              <a:defRPr sz="2400" baseline="0">
                <a:solidFill>
                  <a:srgbClr val="003A80"/>
                </a:solidFill>
              </a:defRPr>
            </a:lvl1pPr>
            <a:lvl2pPr>
              <a:buFont typeface="Arial" pitchFamily="34" charset="0"/>
              <a:buNone/>
              <a:defRPr sz="2400"/>
            </a:lvl2pPr>
            <a:lvl3pPr>
              <a:defRPr sz="2400"/>
            </a:lvl3pPr>
            <a:lvl4pPr>
              <a:defRPr sz="2400"/>
            </a:lvl4pPr>
            <a:lvl5pPr>
              <a:defRPr sz="2400"/>
            </a:lvl5pPr>
          </a:lstStyle>
          <a:p>
            <a:pPr lvl="0"/>
            <a:r>
              <a:rPr lang="it-IT" dirty="0" smtClean="0"/>
              <a:t>Fare clic per modificare stili del testo dello schema</a:t>
            </a:r>
          </a:p>
          <a:p>
            <a:pPr lvl="0"/>
            <a:endParaRPr lang="it-IT" dirty="0" smtClean="0"/>
          </a:p>
        </p:txBody>
      </p:sp>
    </p:spTree>
    <p:extLst>
      <p:ext uri="{BB962C8B-B14F-4D97-AF65-F5344CB8AC3E}">
        <p14:creationId xmlns:p14="http://schemas.microsoft.com/office/powerpoint/2010/main" val="1734047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F1AAD3-2AC9-4462-B184-5B53A0E9BAC0}" type="datetimeFigureOut">
              <a:rPr lang="it-IT" smtClean="0"/>
              <a:t>03/04/19</a:t>
            </a:fld>
            <a:endParaRPr lang="it-IT"/>
          </a:p>
        </p:txBody>
      </p:sp>
      <p:sp>
        <p:nvSpPr>
          <p:cNvPr id="6" name="Segnaposto numero diapositiva 5"/>
          <p:cNvSpPr>
            <a:spLocks noGrp="1"/>
          </p:cNvSpPr>
          <p:nvPr>
            <p:ph type="sldNum" sz="quarter" idx="12"/>
          </p:nvPr>
        </p:nvSpPr>
        <p:spPr/>
        <p:txBody>
          <a:bodyPr/>
          <a:lstStyle/>
          <a:p>
            <a:fld id="{B6FE76F3-D535-43CA-9E40-8F9EEFD35580}" type="slidenum">
              <a:rPr lang="it-IT" smtClean="0"/>
              <a:t>‹n.›</a:t>
            </a:fld>
            <a:endParaRPr lang="it-IT"/>
          </a:p>
        </p:txBody>
      </p:sp>
    </p:spTree>
    <p:extLst>
      <p:ext uri="{BB962C8B-B14F-4D97-AF65-F5344CB8AC3E}">
        <p14:creationId xmlns:p14="http://schemas.microsoft.com/office/powerpoint/2010/main" val="1283009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6F1AAD3-2AC9-4462-B184-5B53A0E9BAC0}" type="datetimeFigureOut">
              <a:rPr lang="it-IT" smtClean="0"/>
              <a:t>03/04/19</a:t>
            </a:fld>
            <a:endParaRPr lang="it-IT"/>
          </a:p>
        </p:txBody>
      </p:sp>
      <p:sp>
        <p:nvSpPr>
          <p:cNvPr id="5" name="Segnaposto piè di pagina 4"/>
          <p:cNvSpPr>
            <a:spLocks noGrp="1"/>
          </p:cNvSpPr>
          <p:nvPr>
            <p:ph type="ftr" sz="quarter" idx="11"/>
          </p:nvPr>
        </p:nvSpPr>
        <p:spPr>
          <a:xfrm>
            <a:off x="2987824" y="6356350"/>
            <a:ext cx="3240360" cy="365125"/>
          </a:xfrm>
          <a:prstGeom prst="rect">
            <a:avLst/>
          </a:prstGeom>
        </p:spPr>
        <p:txBody>
          <a:bodyPr/>
          <a:lstStyle/>
          <a:p>
            <a:endParaRPr lang="it-IT"/>
          </a:p>
        </p:txBody>
      </p:sp>
      <p:sp>
        <p:nvSpPr>
          <p:cNvPr id="6" name="Segnaposto numero diapositiva 5"/>
          <p:cNvSpPr>
            <a:spLocks noGrp="1"/>
          </p:cNvSpPr>
          <p:nvPr>
            <p:ph type="sldNum" sz="quarter" idx="12"/>
          </p:nvPr>
        </p:nvSpPr>
        <p:spPr/>
        <p:txBody>
          <a:bodyPr/>
          <a:lstStyle/>
          <a:p>
            <a:fld id="{B6FE76F3-D535-43CA-9E40-8F9EEFD35580}" type="slidenum">
              <a:rPr lang="it-IT" smtClean="0"/>
              <a:t>‹n.›</a:t>
            </a:fld>
            <a:endParaRPr lang="it-IT"/>
          </a:p>
        </p:txBody>
      </p:sp>
    </p:spTree>
    <p:extLst>
      <p:ext uri="{BB962C8B-B14F-4D97-AF65-F5344CB8AC3E}">
        <p14:creationId xmlns:p14="http://schemas.microsoft.com/office/powerpoint/2010/main" val="3764519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6F1AAD3-2AC9-4462-B184-5B53A0E9BAC0}" type="datetimeFigureOut">
              <a:rPr lang="it-IT" smtClean="0"/>
              <a:t>03/04/19</a:t>
            </a:fld>
            <a:endParaRPr lang="it-IT"/>
          </a:p>
        </p:txBody>
      </p:sp>
      <p:sp>
        <p:nvSpPr>
          <p:cNvPr id="6" name="Segnaposto piè di pagina 5"/>
          <p:cNvSpPr>
            <a:spLocks noGrp="1"/>
          </p:cNvSpPr>
          <p:nvPr>
            <p:ph type="ftr" sz="quarter" idx="11"/>
          </p:nvPr>
        </p:nvSpPr>
        <p:spPr>
          <a:xfrm>
            <a:off x="2987824" y="6356350"/>
            <a:ext cx="3240360" cy="365125"/>
          </a:xfrm>
          <a:prstGeom prst="rect">
            <a:avLst/>
          </a:prstGeom>
        </p:spPr>
        <p:txBody>
          <a:bodyPr/>
          <a:lstStyle/>
          <a:p>
            <a:endParaRPr lang="it-IT"/>
          </a:p>
        </p:txBody>
      </p:sp>
      <p:sp>
        <p:nvSpPr>
          <p:cNvPr id="7" name="Segnaposto numero diapositiva 6"/>
          <p:cNvSpPr>
            <a:spLocks noGrp="1"/>
          </p:cNvSpPr>
          <p:nvPr>
            <p:ph type="sldNum" sz="quarter" idx="12"/>
          </p:nvPr>
        </p:nvSpPr>
        <p:spPr/>
        <p:txBody>
          <a:bodyPr/>
          <a:lstStyle/>
          <a:p>
            <a:fld id="{B6FE76F3-D535-43CA-9E40-8F9EEFD35580}" type="slidenum">
              <a:rPr lang="it-IT" smtClean="0"/>
              <a:t>‹n.›</a:t>
            </a:fld>
            <a:endParaRPr lang="it-IT"/>
          </a:p>
        </p:txBody>
      </p:sp>
    </p:spTree>
    <p:extLst>
      <p:ext uri="{BB962C8B-B14F-4D97-AF65-F5344CB8AC3E}">
        <p14:creationId xmlns:p14="http://schemas.microsoft.com/office/powerpoint/2010/main" val="3154945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B6F1AAD3-2AC9-4462-B184-5B53A0E9BAC0}" type="datetimeFigureOut">
              <a:rPr lang="it-IT" smtClean="0"/>
              <a:pPr/>
              <a:t>03/04/19</a:t>
            </a:fld>
            <a:endParaRPr lang="it-IT" dirty="0"/>
          </a:p>
        </p:txBody>
      </p:sp>
      <p:sp>
        <p:nvSpPr>
          <p:cNvPr id="4" name="Segnaposto numero diapositiva 3"/>
          <p:cNvSpPr>
            <a:spLocks noGrp="1"/>
          </p:cNvSpPr>
          <p:nvPr>
            <p:ph type="sldNum" sz="quarter" idx="11"/>
          </p:nvPr>
        </p:nvSpPr>
        <p:spPr/>
        <p:txBody>
          <a:bodyPr/>
          <a:lstStyle/>
          <a:p>
            <a:fld id="{E4B0153C-C0F1-47F3-A774-F250E2E58069}" type="slidenum">
              <a:rPr lang="it-IT" smtClean="0"/>
              <a:t>‹n.›</a:t>
            </a:fld>
            <a:endParaRPr lang="it-IT" dirty="0"/>
          </a:p>
        </p:txBody>
      </p:sp>
    </p:spTree>
    <p:extLst>
      <p:ext uri="{BB962C8B-B14F-4D97-AF65-F5344CB8AC3E}">
        <p14:creationId xmlns:p14="http://schemas.microsoft.com/office/powerpoint/2010/main" val="3216482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6F1AAD3-2AC9-4462-B184-5B53A0E9BAC0}" type="datetimeFigureOut">
              <a:rPr lang="it-IT" smtClean="0"/>
              <a:t>03/04/19</a:t>
            </a:fld>
            <a:endParaRPr lang="it-IT"/>
          </a:p>
        </p:txBody>
      </p:sp>
      <p:sp>
        <p:nvSpPr>
          <p:cNvPr id="8" name="Segnaposto piè di pagina 7"/>
          <p:cNvSpPr>
            <a:spLocks noGrp="1"/>
          </p:cNvSpPr>
          <p:nvPr>
            <p:ph type="ftr" sz="quarter" idx="11"/>
          </p:nvPr>
        </p:nvSpPr>
        <p:spPr>
          <a:xfrm>
            <a:off x="2987824" y="6356350"/>
            <a:ext cx="3240360" cy="365125"/>
          </a:xfrm>
          <a:prstGeom prst="rect">
            <a:avLst/>
          </a:prstGeom>
        </p:spPr>
        <p:txBody>
          <a:bodyPr/>
          <a:lstStyle/>
          <a:p>
            <a:endParaRPr lang="it-IT"/>
          </a:p>
        </p:txBody>
      </p:sp>
      <p:sp>
        <p:nvSpPr>
          <p:cNvPr id="9" name="Segnaposto numero diapositiva 8"/>
          <p:cNvSpPr>
            <a:spLocks noGrp="1"/>
          </p:cNvSpPr>
          <p:nvPr>
            <p:ph type="sldNum" sz="quarter" idx="12"/>
          </p:nvPr>
        </p:nvSpPr>
        <p:spPr/>
        <p:txBody>
          <a:bodyPr/>
          <a:lstStyle/>
          <a:p>
            <a:fld id="{B6FE76F3-D535-43CA-9E40-8F9EEFD35580}" type="slidenum">
              <a:rPr lang="it-IT" smtClean="0"/>
              <a:t>‹n.›</a:t>
            </a:fld>
            <a:endParaRPr lang="it-IT"/>
          </a:p>
        </p:txBody>
      </p:sp>
    </p:spTree>
    <p:extLst>
      <p:ext uri="{BB962C8B-B14F-4D97-AF65-F5344CB8AC3E}">
        <p14:creationId xmlns:p14="http://schemas.microsoft.com/office/powerpoint/2010/main" val="543895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6F1AAD3-2AC9-4462-B184-5B53A0E9BAC0}" type="datetimeFigureOut">
              <a:rPr lang="it-IT" smtClean="0"/>
              <a:t>03/04/19</a:t>
            </a:fld>
            <a:endParaRPr lang="it-IT"/>
          </a:p>
        </p:txBody>
      </p:sp>
      <p:sp>
        <p:nvSpPr>
          <p:cNvPr id="4" name="Segnaposto piè di pagina 3"/>
          <p:cNvSpPr>
            <a:spLocks noGrp="1"/>
          </p:cNvSpPr>
          <p:nvPr>
            <p:ph type="ftr" sz="quarter" idx="11"/>
          </p:nvPr>
        </p:nvSpPr>
        <p:spPr>
          <a:xfrm>
            <a:off x="2987824" y="6356350"/>
            <a:ext cx="3240360" cy="365125"/>
          </a:xfrm>
          <a:prstGeom prst="rect">
            <a:avLst/>
          </a:prstGeom>
        </p:spPr>
        <p:txBody>
          <a:bodyPr/>
          <a:lstStyle/>
          <a:p>
            <a:endParaRPr lang="it-IT"/>
          </a:p>
        </p:txBody>
      </p:sp>
      <p:sp>
        <p:nvSpPr>
          <p:cNvPr id="5" name="Segnaposto numero diapositiva 4"/>
          <p:cNvSpPr>
            <a:spLocks noGrp="1"/>
          </p:cNvSpPr>
          <p:nvPr>
            <p:ph type="sldNum" sz="quarter" idx="12"/>
          </p:nvPr>
        </p:nvSpPr>
        <p:spPr/>
        <p:txBody>
          <a:bodyPr/>
          <a:lstStyle/>
          <a:p>
            <a:fld id="{B6FE76F3-D535-43CA-9E40-8F9EEFD35580}" type="slidenum">
              <a:rPr lang="it-IT" smtClean="0"/>
              <a:t>‹n.›</a:t>
            </a:fld>
            <a:endParaRPr lang="it-IT"/>
          </a:p>
        </p:txBody>
      </p:sp>
    </p:spTree>
    <p:extLst>
      <p:ext uri="{BB962C8B-B14F-4D97-AF65-F5344CB8AC3E}">
        <p14:creationId xmlns:p14="http://schemas.microsoft.com/office/powerpoint/2010/main" val="1856401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6F1AAD3-2AC9-4462-B184-5B53A0E9BAC0}" type="datetimeFigureOut">
              <a:rPr lang="it-IT" smtClean="0"/>
              <a:t>03/04/19</a:t>
            </a:fld>
            <a:endParaRPr lang="it-IT"/>
          </a:p>
        </p:txBody>
      </p:sp>
      <p:sp>
        <p:nvSpPr>
          <p:cNvPr id="3" name="Segnaposto piè di pagina 2"/>
          <p:cNvSpPr>
            <a:spLocks noGrp="1"/>
          </p:cNvSpPr>
          <p:nvPr>
            <p:ph type="ftr" sz="quarter" idx="11"/>
          </p:nvPr>
        </p:nvSpPr>
        <p:spPr>
          <a:xfrm>
            <a:off x="2987824" y="6356350"/>
            <a:ext cx="3240360" cy="365125"/>
          </a:xfrm>
          <a:prstGeom prst="rect">
            <a:avLst/>
          </a:prstGeom>
        </p:spPr>
        <p:txBody>
          <a:bodyPr/>
          <a:lstStyle/>
          <a:p>
            <a:endParaRPr lang="it-IT"/>
          </a:p>
        </p:txBody>
      </p:sp>
      <p:sp>
        <p:nvSpPr>
          <p:cNvPr id="4" name="Segnaposto numero diapositiva 3"/>
          <p:cNvSpPr>
            <a:spLocks noGrp="1"/>
          </p:cNvSpPr>
          <p:nvPr>
            <p:ph type="sldNum" sz="quarter" idx="12"/>
          </p:nvPr>
        </p:nvSpPr>
        <p:spPr/>
        <p:txBody>
          <a:bodyPr/>
          <a:lstStyle/>
          <a:p>
            <a:fld id="{B6FE76F3-D535-43CA-9E40-8F9EEFD35580}" type="slidenum">
              <a:rPr lang="it-IT" smtClean="0"/>
              <a:t>‹n.›</a:t>
            </a:fld>
            <a:endParaRPr lang="it-IT"/>
          </a:p>
        </p:txBody>
      </p:sp>
    </p:spTree>
    <p:extLst>
      <p:ext uri="{BB962C8B-B14F-4D97-AF65-F5344CB8AC3E}">
        <p14:creationId xmlns:p14="http://schemas.microsoft.com/office/powerpoint/2010/main" val="3516465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6F1AAD3-2AC9-4462-B184-5B53A0E9BAC0}" type="datetimeFigureOut">
              <a:rPr lang="it-IT" smtClean="0"/>
              <a:t>03/04/19</a:t>
            </a:fld>
            <a:endParaRPr lang="it-IT"/>
          </a:p>
        </p:txBody>
      </p:sp>
      <p:sp>
        <p:nvSpPr>
          <p:cNvPr id="6" name="Segnaposto piè di pagina 5"/>
          <p:cNvSpPr>
            <a:spLocks noGrp="1"/>
          </p:cNvSpPr>
          <p:nvPr>
            <p:ph type="ftr" sz="quarter" idx="11"/>
          </p:nvPr>
        </p:nvSpPr>
        <p:spPr>
          <a:xfrm>
            <a:off x="2987824" y="6356350"/>
            <a:ext cx="3240360" cy="365125"/>
          </a:xfrm>
          <a:prstGeom prst="rect">
            <a:avLst/>
          </a:prstGeom>
        </p:spPr>
        <p:txBody>
          <a:bodyPr/>
          <a:lstStyle/>
          <a:p>
            <a:endParaRPr lang="it-IT"/>
          </a:p>
        </p:txBody>
      </p:sp>
      <p:sp>
        <p:nvSpPr>
          <p:cNvPr id="7" name="Segnaposto numero diapositiva 6"/>
          <p:cNvSpPr>
            <a:spLocks noGrp="1"/>
          </p:cNvSpPr>
          <p:nvPr>
            <p:ph type="sldNum" sz="quarter" idx="12"/>
          </p:nvPr>
        </p:nvSpPr>
        <p:spPr/>
        <p:txBody>
          <a:bodyPr/>
          <a:lstStyle/>
          <a:p>
            <a:fld id="{B6FE76F3-D535-43CA-9E40-8F9EEFD35580}" type="slidenum">
              <a:rPr lang="it-IT" smtClean="0"/>
              <a:t>‹n.›</a:t>
            </a:fld>
            <a:endParaRPr lang="it-IT"/>
          </a:p>
        </p:txBody>
      </p:sp>
    </p:spTree>
    <p:extLst>
      <p:ext uri="{BB962C8B-B14F-4D97-AF65-F5344CB8AC3E}">
        <p14:creationId xmlns:p14="http://schemas.microsoft.com/office/powerpoint/2010/main" val="41358412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theme" Target="../theme/theme2.xml"/><Relationship Id="rId7" Type="http://schemas.openxmlformats.org/officeDocument/2006/relationships/image" Target="../media/image1.png"/><Relationship Id="rId8" Type="http://schemas.openxmlformats.org/officeDocument/2006/relationships/image" Target="../media/image2.png"/><Relationship Id="rId9" Type="http://schemas.openxmlformats.org/officeDocument/2006/relationships/image" Target="../media/image3.jpe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400">
                <a:solidFill>
                  <a:srgbClr val="0070C0"/>
                </a:solidFill>
              </a:defRPr>
            </a:lvl1pPr>
          </a:lstStyle>
          <a:p>
            <a:fld id="{B6F1AAD3-2AC9-4462-B184-5B53A0E9BAC0}" type="datetimeFigureOut">
              <a:rPr lang="it-IT" smtClean="0"/>
              <a:pPr/>
              <a:t>03/04/19</a:t>
            </a:fld>
            <a:endParaRPr lang="it-IT"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70C0"/>
                </a:solidFill>
              </a:defRPr>
            </a:lvl1pPr>
          </a:lstStyle>
          <a:p>
            <a:fld id="{E4B0153C-C0F1-47F3-A774-F250E2E58069}" type="slidenum">
              <a:rPr lang="it-IT" smtClean="0"/>
              <a:t>‹n.›</a:t>
            </a:fld>
            <a:endParaRPr lang="it-IT" dirty="0"/>
          </a:p>
        </p:txBody>
      </p:sp>
      <p:sp>
        <p:nvSpPr>
          <p:cNvPr id="7" name="Rettangolo 6"/>
          <p:cNvSpPr/>
          <p:nvPr/>
        </p:nvSpPr>
        <p:spPr>
          <a:xfrm>
            <a:off x="0" y="0"/>
            <a:ext cx="9144000" cy="11663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B0F0"/>
              </a:solidFill>
            </a:endParaRPr>
          </a:p>
        </p:txBody>
      </p:sp>
      <p:sp>
        <p:nvSpPr>
          <p:cNvPr id="10" name="Rettangolo 9"/>
          <p:cNvSpPr/>
          <p:nvPr/>
        </p:nvSpPr>
        <p:spPr>
          <a:xfrm>
            <a:off x="0" y="6760186"/>
            <a:ext cx="9144000" cy="11663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B0F0"/>
              </a:solidFill>
            </a:endParaRPr>
          </a:p>
        </p:txBody>
      </p:sp>
      <p:cxnSp>
        <p:nvCxnSpPr>
          <p:cNvPr id="9" name="Connettore 1 8"/>
          <p:cNvCxnSpPr/>
          <p:nvPr/>
        </p:nvCxnSpPr>
        <p:spPr>
          <a:xfrm>
            <a:off x="0" y="6741368"/>
            <a:ext cx="9144000" cy="0"/>
          </a:xfrm>
          <a:prstGeom prst="line">
            <a:avLst/>
          </a:prstGeom>
          <a:ln w="444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0" y="116632"/>
            <a:ext cx="9144000" cy="0"/>
          </a:xfrm>
          <a:prstGeom prst="line">
            <a:avLst/>
          </a:prstGeom>
          <a:ln w="44450">
            <a:solidFill>
              <a:srgbClr val="00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207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8" r:id="rId5"/>
    <p:sldLayoutId id="2147483653" r:id="rId6"/>
    <p:sldLayoutId id="2147483654" r:id="rId7"/>
    <p:sldLayoutId id="2147483655" r:id="rId8"/>
    <p:sldLayoutId id="2147483656" r:id="rId9"/>
    <p:sldLayoutId id="2147483657" r:id="rId10"/>
    <p:sldLayoutId id="2147483658" r:id="rId11"/>
    <p:sldLayoutId id="2147483659" r:id="rId12"/>
    <p:sldLayoutId id="2147483667" r:id="rId13"/>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egnaposto titolo 21"/>
          <p:cNvSpPr>
            <a:spLocks noGrp="1"/>
          </p:cNvSpPr>
          <p:nvPr>
            <p:ph type="title"/>
          </p:nvPr>
        </p:nvSpPr>
        <p:spPr bwMode="auto">
          <a:xfrm>
            <a:off x="246185" y="692151"/>
            <a:ext cx="851388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lo stile del titolo</a:t>
            </a:r>
          </a:p>
        </p:txBody>
      </p:sp>
      <p:sp>
        <p:nvSpPr>
          <p:cNvPr id="1030" name="CasellaDiTesto 2"/>
          <p:cNvSpPr txBox="1">
            <a:spLocks noChangeArrowheads="1"/>
          </p:cNvSpPr>
          <p:nvPr/>
        </p:nvSpPr>
        <p:spPr bwMode="auto">
          <a:xfrm>
            <a:off x="8028843" y="6424614"/>
            <a:ext cx="785446" cy="276225"/>
          </a:xfrm>
          <a:prstGeom prst="rect">
            <a:avLst/>
          </a:prstGeom>
          <a:noFill/>
          <a:ln>
            <a:noFill/>
          </a:ln>
          <a:extLst/>
        </p:spPr>
        <p:txBody>
          <a:bodyPr>
            <a:spAutoFit/>
          </a:bodyPr>
          <a:lstStyle>
            <a:lvl1pPr>
              <a:defRPr sz="1600">
                <a:solidFill>
                  <a:srgbClr val="020060"/>
                </a:solidFill>
                <a:latin typeface="Tahoma" pitchFamily="34" charset="0"/>
                <a:ea typeface="MS PGothic" pitchFamily="34" charset="-128"/>
              </a:defRPr>
            </a:lvl1pPr>
            <a:lvl2pPr marL="742950" indent="-285750">
              <a:defRPr sz="1600">
                <a:solidFill>
                  <a:srgbClr val="020060"/>
                </a:solidFill>
                <a:latin typeface="Tahoma" pitchFamily="34" charset="0"/>
                <a:ea typeface="MS PGothic" pitchFamily="34" charset="-128"/>
              </a:defRPr>
            </a:lvl2pPr>
            <a:lvl3pPr marL="1143000" indent="-228600">
              <a:defRPr sz="1600">
                <a:solidFill>
                  <a:srgbClr val="020060"/>
                </a:solidFill>
                <a:latin typeface="Tahoma" pitchFamily="34" charset="0"/>
                <a:ea typeface="MS PGothic" pitchFamily="34" charset="-128"/>
              </a:defRPr>
            </a:lvl3pPr>
            <a:lvl4pPr marL="1600200" indent="-228600">
              <a:defRPr sz="1600">
                <a:solidFill>
                  <a:srgbClr val="020060"/>
                </a:solidFill>
                <a:latin typeface="Tahoma" pitchFamily="34" charset="0"/>
                <a:ea typeface="MS PGothic" pitchFamily="34" charset="-128"/>
              </a:defRPr>
            </a:lvl4pPr>
            <a:lvl5pPr marL="2057400" indent="-228600">
              <a:defRPr sz="1600">
                <a:solidFill>
                  <a:srgbClr val="020060"/>
                </a:solidFill>
                <a:latin typeface="Tahoma" pitchFamily="34" charset="0"/>
                <a:ea typeface="MS PGothic" pitchFamily="34" charset="-128"/>
              </a:defRPr>
            </a:lvl5pPr>
            <a:lvl6pPr marL="2514600" indent="-228600" eaLnBrk="0" fontAlgn="base" hangingPunct="0">
              <a:spcBef>
                <a:spcPct val="0"/>
              </a:spcBef>
              <a:spcAft>
                <a:spcPct val="0"/>
              </a:spcAft>
              <a:defRPr sz="1600">
                <a:solidFill>
                  <a:srgbClr val="020060"/>
                </a:solidFill>
                <a:latin typeface="Tahoma" pitchFamily="34" charset="0"/>
                <a:ea typeface="MS PGothic" pitchFamily="34" charset="-128"/>
              </a:defRPr>
            </a:lvl6pPr>
            <a:lvl7pPr marL="2971800" indent="-228600" eaLnBrk="0" fontAlgn="base" hangingPunct="0">
              <a:spcBef>
                <a:spcPct val="0"/>
              </a:spcBef>
              <a:spcAft>
                <a:spcPct val="0"/>
              </a:spcAft>
              <a:defRPr sz="1600">
                <a:solidFill>
                  <a:srgbClr val="020060"/>
                </a:solidFill>
                <a:latin typeface="Tahoma" pitchFamily="34" charset="0"/>
                <a:ea typeface="MS PGothic" pitchFamily="34" charset="-128"/>
              </a:defRPr>
            </a:lvl7pPr>
            <a:lvl8pPr marL="3429000" indent="-228600" eaLnBrk="0" fontAlgn="base" hangingPunct="0">
              <a:spcBef>
                <a:spcPct val="0"/>
              </a:spcBef>
              <a:spcAft>
                <a:spcPct val="0"/>
              </a:spcAft>
              <a:defRPr sz="1600">
                <a:solidFill>
                  <a:srgbClr val="020060"/>
                </a:solidFill>
                <a:latin typeface="Tahoma" pitchFamily="34" charset="0"/>
                <a:ea typeface="MS PGothic" pitchFamily="34" charset="-128"/>
              </a:defRPr>
            </a:lvl8pPr>
            <a:lvl9pPr marL="3886200" indent="-228600" eaLnBrk="0" fontAlgn="base" hangingPunct="0">
              <a:spcBef>
                <a:spcPct val="0"/>
              </a:spcBef>
              <a:spcAft>
                <a:spcPct val="0"/>
              </a:spcAft>
              <a:defRPr sz="1600">
                <a:solidFill>
                  <a:srgbClr val="020060"/>
                </a:solidFill>
                <a:latin typeface="Tahoma" pitchFamily="34" charset="0"/>
                <a:ea typeface="MS PGothic" pitchFamily="34" charset="-128"/>
              </a:defRPr>
            </a:lvl9pPr>
          </a:lstStyle>
          <a:p>
            <a:pPr algn="r" fontAlgn="base">
              <a:spcBef>
                <a:spcPct val="0"/>
              </a:spcBef>
              <a:spcAft>
                <a:spcPct val="0"/>
              </a:spcAft>
            </a:pPr>
            <a:fld id="{3DE51A4C-F345-4890-B8BF-402FD47DBDA3}" type="slidenum">
              <a:rPr lang="it-IT" altLang="it-IT" sz="1200" smtClean="0">
                <a:solidFill>
                  <a:srgbClr val="7F7F7F"/>
                </a:solidFill>
                <a:cs typeface="Arial" charset="0"/>
              </a:rPr>
              <a:pPr algn="r" fontAlgn="base">
                <a:spcBef>
                  <a:spcPct val="0"/>
                </a:spcBef>
                <a:spcAft>
                  <a:spcPct val="0"/>
                </a:spcAft>
              </a:pPr>
              <a:t>‹n.›</a:t>
            </a:fld>
            <a:endParaRPr lang="it-IT" altLang="it-IT" sz="1200" smtClean="0">
              <a:solidFill>
                <a:srgbClr val="7F7F7F"/>
              </a:solidFill>
              <a:cs typeface="Arial" charset="0"/>
            </a:endParaRPr>
          </a:p>
        </p:txBody>
      </p:sp>
      <p:pic>
        <p:nvPicPr>
          <p:cNvPr id="1028" name="Immagin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25458" y="217488"/>
            <a:ext cx="1500554"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6" descr="rigavela_slide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362" y="188913"/>
            <a:ext cx="869559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Box 26"/>
          <p:cNvSpPr txBox="1">
            <a:spLocks noChangeArrowheads="1"/>
          </p:cNvSpPr>
          <p:nvPr/>
        </p:nvSpPr>
        <p:spPr bwMode="auto">
          <a:xfrm>
            <a:off x="284285" y="169864"/>
            <a:ext cx="2458173" cy="369332"/>
          </a:xfrm>
          <a:prstGeom prst="rect">
            <a:avLst/>
          </a:prstGeom>
          <a:noFill/>
          <a:ln>
            <a:noFill/>
          </a:ln>
          <a:extLst/>
        </p:spPr>
        <p:txBody>
          <a:bodyPr wrap="none">
            <a:spAutoFit/>
          </a:bodyPr>
          <a:lstStyle>
            <a:lvl1pPr eaLnBrk="0" hangingPunct="0">
              <a:defRPr sz="1600">
                <a:solidFill>
                  <a:srgbClr val="020060"/>
                </a:solidFill>
                <a:latin typeface="Tahoma" pitchFamily="34" charset="0"/>
              </a:defRPr>
            </a:lvl1pPr>
            <a:lvl2pPr marL="742950" indent="-285750" eaLnBrk="0" hangingPunct="0">
              <a:defRPr sz="1600">
                <a:solidFill>
                  <a:srgbClr val="020060"/>
                </a:solidFill>
                <a:latin typeface="Tahoma" pitchFamily="34" charset="0"/>
              </a:defRPr>
            </a:lvl2pPr>
            <a:lvl3pPr marL="1143000" indent="-228600" eaLnBrk="0" hangingPunct="0">
              <a:defRPr sz="1600">
                <a:solidFill>
                  <a:srgbClr val="020060"/>
                </a:solidFill>
                <a:latin typeface="Tahoma" pitchFamily="34" charset="0"/>
              </a:defRPr>
            </a:lvl3pPr>
            <a:lvl4pPr marL="1600200" indent="-228600" eaLnBrk="0" hangingPunct="0">
              <a:defRPr sz="1600">
                <a:solidFill>
                  <a:srgbClr val="020060"/>
                </a:solidFill>
                <a:latin typeface="Tahoma" pitchFamily="34" charset="0"/>
              </a:defRPr>
            </a:lvl4pPr>
            <a:lvl5pPr marL="2057400" indent="-228600" eaLnBrk="0" hangingPunct="0">
              <a:defRPr sz="1600">
                <a:solidFill>
                  <a:srgbClr val="020060"/>
                </a:solidFill>
                <a:latin typeface="Tahoma" pitchFamily="34" charset="0"/>
              </a:defRPr>
            </a:lvl5pPr>
            <a:lvl6pPr marL="2514600" indent="-228600" eaLnBrk="0" fontAlgn="base" hangingPunct="0">
              <a:spcBef>
                <a:spcPct val="0"/>
              </a:spcBef>
              <a:spcAft>
                <a:spcPct val="0"/>
              </a:spcAft>
              <a:defRPr sz="1600">
                <a:solidFill>
                  <a:srgbClr val="020060"/>
                </a:solidFill>
                <a:latin typeface="Tahoma" pitchFamily="34" charset="0"/>
              </a:defRPr>
            </a:lvl6pPr>
            <a:lvl7pPr marL="2971800" indent="-228600" eaLnBrk="0" fontAlgn="base" hangingPunct="0">
              <a:spcBef>
                <a:spcPct val="0"/>
              </a:spcBef>
              <a:spcAft>
                <a:spcPct val="0"/>
              </a:spcAft>
              <a:defRPr sz="1600">
                <a:solidFill>
                  <a:srgbClr val="020060"/>
                </a:solidFill>
                <a:latin typeface="Tahoma" pitchFamily="34" charset="0"/>
              </a:defRPr>
            </a:lvl7pPr>
            <a:lvl8pPr marL="3429000" indent="-228600" eaLnBrk="0" fontAlgn="base" hangingPunct="0">
              <a:spcBef>
                <a:spcPct val="0"/>
              </a:spcBef>
              <a:spcAft>
                <a:spcPct val="0"/>
              </a:spcAft>
              <a:defRPr sz="1600">
                <a:solidFill>
                  <a:srgbClr val="020060"/>
                </a:solidFill>
                <a:latin typeface="Tahoma" pitchFamily="34" charset="0"/>
              </a:defRPr>
            </a:lvl8pPr>
            <a:lvl9pPr marL="3886200" indent="-228600" eaLnBrk="0" fontAlgn="base" hangingPunct="0">
              <a:spcBef>
                <a:spcPct val="0"/>
              </a:spcBef>
              <a:spcAft>
                <a:spcPct val="0"/>
              </a:spcAft>
              <a:defRPr sz="1600">
                <a:solidFill>
                  <a:srgbClr val="020060"/>
                </a:solidFill>
                <a:latin typeface="Tahoma" pitchFamily="34" charset="0"/>
              </a:defRPr>
            </a:lvl9pPr>
          </a:lstStyle>
          <a:p>
            <a:pPr eaLnBrk="1" fontAlgn="base" hangingPunct="1">
              <a:spcBef>
                <a:spcPct val="0"/>
              </a:spcBef>
              <a:spcAft>
                <a:spcPct val="0"/>
              </a:spcAft>
              <a:defRPr/>
            </a:pPr>
            <a:r>
              <a:rPr lang="it-IT" sz="1800" dirty="0" smtClean="0">
                <a:solidFill>
                  <a:srgbClr val="7F7F7F"/>
                </a:solidFill>
                <a:ea typeface="MS PGothic" pitchFamily="34" charset="-128"/>
              </a:rPr>
              <a:t>Meridiano Sanità 2015</a:t>
            </a:r>
            <a:endParaRPr lang="it-IT" sz="1800" i="1" dirty="0" smtClean="0">
              <a:solidFill>
                <a:srgbClr val="7F7F7F"/>
              </a:solidFill>
              <a:ea typeface="MS PGothic" pitchFamily="34" charset="-128"/>
            </a:endParaRPr>
          </a:p>
        </p:txBody>
      </p:sp>
      <p:pic>
        <p:nvPicPr>
          <p:cNvPr id="1031" name="Picture 314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69" y="6294438"/>
            <a:ext cx="1641231"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6195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lang="it-IT" sz="2400">
          <a:solidFill>
            <a:srgbClr val="F47B20"/>
          </a:solidFill>
          <a:latin typeface="+mj-lt"/>
          <a:ea typeface="MS PGothic" pitchFamily="34" charset="-128"/>
          <a:cs typeface="+mj-cs"/>
        </a:defRPr>
      </a:lvl1pPr>
      <a:lvl2pPr algn="l" rtl="0" eaLnBrk="0" fontAlgn="base" hangingPunct="0">
        <a:spcBef>
          <a:spcPct val="0"/>
        </a:spcBef>
        <a:spcAft>
          <a:spcPct val="0"/>
        </a:spcAft>
        <a:defRPr sz="2400">
          <a:solidFill>
            <a:srgbClr val="F47B20"/>
          </a:solidFill>
          <a:latin typeface="Tahoma" pitchFamily="34" charset="0"/>
          <a:ea typeface="MS PGothic" pitchFamily="34" charset="-128"/>
        </a:defRPr>
      </a:lvl2pPr>
      <a:lvl3pPr algn="l" rtl="0" eaLnBrk="0" fontAlgn="base" hangingPunct="0">
        <a:spcBef>
          <a:spcPct val="0"/>
        </a:spcBef>
        <a:spcAft>
          <a:spcPct val="0"/>
        </a:spcAft>
        <a:defRPr sz="2400">
          <a:solidFill>
            <a:srgbClr val="F47B20"/>
          </a:solidFill>
          <a:latin typeface="Tahoma" pitchFamily="34" charset="0"/>
          <a:ea typeface="MS PGothic" pitchFamily="34" charset="-128"/>
        </a:defRPr>
      </a:lvl3pPr>
      <a:lvl4pPr algn="l" rtl="0" eaLnBrk="0" fontAlgn="base" hangingPunct="0">
        <a:spcBef>
          <a:spcPct val="0"/>
        </a:spcBef>
        <a:spcAft>
          <a:spcPct val="0"/>
        </a:spcAft>
        <a:defRPr sz="2400">
          <a:solidFill>
            <a:srgbClr val="F47B20"/>
          </a:solidFill>
          <a:latin typeface="Tahoma" pitchFamily="34" charset="0"/>
          <a:ea typeface="MS PGothic" pitchFamily="34" charset="-128"/>
        </a:defRPr>
      </a:lvl4pPr>
      <a:lvl5pPr algn="l" rtl="0" eaLnBrk="0" fontAlgn="base" hangingPunct="0">
        <a:spcBef>
          <a:spcPct val="0"/>
        </a:spcBef>
        <a:spcAft>
          <a:spcPct val="0"/>
        </a:spcAft>
        <a:defRPr sz="2400">
          <a:solidFill>
            <a:srgbClr val="F47B20"/>
          </a:solidFill>
          <a:latin typeface="Tahoma" pitchFamily="34" charset="0"/>
          <a:ea typeface="MS PGothic" pitchFamily="34" charset="-128"/>
        </a:defRPr>
      </a:lvl5pPr>
      <a:lvl6pPr marL="457200" algn="l" rtl="0" fontAlgn="base">
        <a:spcBef>
          <a:spcPct val="0"/>
        </a:spcBef>
        <a:spcAft>
          <a:spcPct val="0"/>
        </a:spcAft>
        <a:defRPr sz="2000">
          <a:solidFill>
            <a:srgbClr val="020060"/>
          </a:solidFill>
          <a:latin typeface="Tahoma" pitchFamily="34" charset="0"/>
        </a:defRPr>
      </a:lvl6pPr>
      <a:lvl7pPr marL="914400" algn="l" rtl="0" fontAlgn="base">
        <a:spcBef>
          <a:spcPct val="0"/>
        </a:spcBef>
        <a:spcAft>
          <a:spcPct val="0"/>
        </a:spcAft>
        <a:defRPr sz="2000">
          <a:solidFill>
            <a:srgbClr val="020060"/>
          </a:solidFill>
          <a:latin typeface="Tahoma" pitchFamily="34" charset="0"/>
        </a:defRPr>
      </a:lvl7pPr>
      <a:lvl8pPr marL="1371600" algn="l" rtl="0" fontAlgn="base">
        <a:spcBef>
          <a:spcPct val="0"/>
        </a:spcBef>
        <a:spcAft>
          <a:spcPct val="0"/>
        </a:spcAft>
        <a:defRPr sz="2000">
          <a:solidFill>
            <a:srgbClr val="020060"/>
          </a:solidFill>
          <a:latin typeface="Tahoma" pitchFamily="34" charset="0"/>
        </a:defRPr>
      </a:lvl8pPr>
      <a:lvl9pPr marL="1828800" algn="l" rtl="0" fontAlgn="base">
        <a:spcBef>
          <a:spcPct val="0"/>
        </a:spcBef>
        <a:spcAft>
          <a:spcPct val="0"/>
        </a:spcAft>
        <a:defRPr sz="2000">
          <a:solidFill>
            <a:srgbClr val="020060"/>
          </a:solidFill>
          <a:latin typeface="Tahoma" pitchFamily="34" charset="0"/>
        </a:defRPr>
      </a:lvl9pPr>
    </p:titleStyle>
    <p:bodyStyle>
      <a:lvl1pPr marL="342900" indent="-342900" algn="l" rtl="0" eaLnBrk="0" fontAlgn="base" hangingPunct="0">
        <a:spcBef>
          <a:spcPct val="50000"/>
        </a:spcBef>
        <a:spcAft>
          <a:spcPct val="0"/>
        </a:spcAft>
        <a:buClr>
          <a:srgbClr val="FF6600"/>
        </a:buClr>
        <a:buSzPct val="105000"/>
        <a:buFont typeface="Wingdings" pitchFamily="2" charset="2"/>
        <a:defRPr sz="1600">
          <a:solidFill>
            <a:srgbClr val="020060"/>
          </a:solidFill>
          <a:latin typeface="+mn-lt"/>
          <a:ea typeface="MS PGothic" pitchFamily="34" charset="-128"/>
          <a:cs typeface="+mn-cs"/>
        </a:defRPr>
      </a:lvl1pPr>
      <a:lvl2pPr marL="628650" indent="-349250" algn="l" rtl="0" eaLnBrk="0" fontAlgn="base" hangingPunct="0">
        <a:spcBef>
          <a:spcPct val="50000"/>
        </a:spcBef>
        <a:spcAft>
          <a:spcPct val="0"/>
        </a:spcAft>
        <a:buClr>
          <a:srgbClr val="FF6600"/>
        </a:buClr>
        <a:buSzPct val="105000"/>
        <a:defRPr sz="1600">
          <a:solidFill>
            <a:srgbClr val="020060"/>
          </a:solidFill>
          <a:latin typeface="+mn-lt"/>
          <a:ea typeface="MS PGothic" pitchFamily="34" charset="-128"/>
        </a:defRPr>
      </a:lvl2pPr>
      <a:lvl3pPr marL="1076325" indent="-319088" algn="l" rtl="0" eaLnBrk="0" fontAlgn="base" hangingPunct="0">
        <a:spcBef>
          <a:spcPct val="50000"/>
        </a:spcBef>
        <a:spcAft>
          <a:spcPct val="0"/>
        </a:spcAft>
        <a:buClr>
          <a:srgbClr val="16165D"/>
        </a:buClr>
        <a:buSzPct val="105000"/>
        <a:buFont typeface="Tahoma" pitchFamily="34" charset="0"/>
        <a:buChar char="-"/>
        <a:defRPr sz="1600">
          <a:solidFill>
            <a:srgbClr val="020060"/>
          </a:solidFill>
          <a:latin typeface="+mn-lt"/>
          <a:ea typeface="MS PGothic" pitchFamily="34" charset="-128"/>
        </a:defRPr>
      </a:lvl3pPr>
      <a:lvl4pPr marL="1524000" indent="-284163" algn="l" rtl="0" eaLnBrk="0" fontAlgn="base" hangingPunct="0">
        <a:spcBef>
          <a:spcPct val="50000"/>
        </a:spcBef>
        <a:spcAft>
          <a:spcPct val="0"/>
        </a:spcAft>
        <a:buClr>
          <a:srgbClr val="16165D"/>
        </a:buClr>
        <a:buSzPct val="105000"/>
        <a:buFont typeface="Tahoma" pitchFamily="34" charset="0"/>
        <a:buChar char="-"/>
        <a:defRPr sz="1600">
          <a:solidFill>
            <a:srgbClr val="020060"/>
          </a:solidFill>
          <a:latin typeface="+mn-lt"/>
          <a:ea typeface="MS PGothic" pitchFamily="34" charset="-128"/>
        </a:defRPr>
      </a:lvl4pPr>
      <a:lvl5pPr marL="2066925" indent="-276225" algn="l" rtl="0" eaLnBrk="0" fontAlgn="base" hangingPunct="0">
        <a:spcBef>
          <a:spcPct val="20000"/>
        </a:spcBef>
        <a:spcAft>
          <a:spcPct val="0"/>
        </a:spcAft>
        <a:buClr>
          <a:srgbClr val="16165D"/>
        </a:buClr>
        <a:buSzPct val="120000"/>
        <a:buFont typeface="Tahoma" pitchFamily="34" charset="0"/>
        <a:buChar char="-"/>
        <a:defRPr sz="2000">
          <a:solidFill>
            <a:schemeClr val="tx1"/>
          </a:solidFill>
          <a:latin typeface="Times New Roman" pitchFamily="18" charset="0"/>
          <a:ea typeface="MS PGothic" pitchFamily="34" charset="-128"/>
        </a:defRPr>
      </a:lvl5pPr>
      <a:lvl6pPr marL="2514600" indent="-228600" algn="l" rtl="0" fontAlgn="base">
        <a:spcBef>
          <a:spcPct val="20000"/>
        </a:spcBef>
        <a:spcAft>
          <a:spcPct val="0"/>
        </a:spcAft>
        <a:buChar char="»"/>
        <a:defRPr sz="2000">
          <a:solidFill>
            <a:schemeClr val="tx1"/>
          </a:solidFill>
          <a:latin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10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97.png"/><Relationship Id="rId1" Type="http://schemas.openxmlformats.org/officeDocument/2006/relationships/slideLayout" Target="../slideLayouts/slideLayout8.xml"/><Relationship Id="rId2" Type="http://schemas.openxmlformats.org/officeDocument/2006/relationships/image" Target="../media/image9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10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10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8.xml"/><Relationship Id="rId2"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8.xml"/><Relationship Id="rId2"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5.png"/><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png"/><Relationship Id="rId3"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4" Type="http://schemas.microsoft.com/office/2007/relationships/hdphoto" Target="../media/hdphoto1.wdp"/><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jpeg"/><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hyperlink" Target="http://www.igienistionline.it/docs/2018/07elencodg.pdf" TargetMode="External"/><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6.png"/><Relationship Id="rId3" Type="http://schemas.openxmlformats.org/officeDocument/2006/relationships/image" Target="../media/image67.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ne2017.agenas.it/" TargetMode="External"/><Relationship Id="rId3"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hyperlink" Target="http://www.agenas.it/" TargetMode="External"/><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95.110.213.190/PNEedizione16_p/main/doc/metodi_statistici.pdf" TargetMode="External"/><Relationship Id="rId3" Type="http://schemas.openxmlformats.org/officeDocument/2006/relationships/image" Target="../media/image6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jpeg"/><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2492896"/>
            <a:ext cx="9144000" cy="1470025"/>
          </a:xfrm>
        </p:spPr>
        <p:txBody>
          <a:bodyPr>
            <a:normAutofit fontScale="90000"/>
          </a:bodyPr>
          <a:lstStyle/>
          <a:p>
            <a:r>
              <a:rPr lang="it-IT" sz="3100" dirty="0"/>
              <a:t>Politica sociosanitaria: SSN e SSR, Comparazione sistemi sanitari</a:t>
            </a:r>
            <a:r>
              <a:rPr lang="it-IT" sz="3100"/>
              <a:t>, </a:t>
            </a:r>
            <a:r>
              <a:rPr lang="it-IT" sz="3100" smtClean="0"/>
              <a:t>la </a:t>
            </a:r>
            <a:r>
              <a:rPr lang="it-IT" sz="3100" dirty="0"/>
              <a:t>valutazione dei sistemi sanitari, Indicatori di benessere e determinanti della salute, Indicatori </a:t>
            </a:r>
            <a:r>
              <a:rPr lang="it-IT" sz="3100" dirty="0" smtClean="0"/>
              <a:t>performance</a:t>
            </a:r>
            <a:r>
              <a:rPr lang="it-IT" sz="3100" dirty="0"/>
              <a:t/>
            </a:r>
            <a:br>
              <a:rPr lang="it-IT" sz="3100" dirty="0"/>
            </a:br>
            <a:r>
              <a:rPr lang="it-IT" sz="4400" i="1" dirty="0" smtClean="0"/>
              <a:t>Il Programma Nazionale Esiti</a:t>
            </a:r>
            <a:endParaRPr lang="it-IT" sz="4800" i="1" dirty="0"/>
          </a:p>
        </p:txBody>
      </p:sp>
      <p:sp>
        <p:nvSpPr>
          <p:cNvPr id="4" name="Segnaposto testo 3"/>
          <p:cNvSpPr>
            <a:spLocks noGrp="1"/>
          </p:cNvSpPr>
          <p:nvPr>
            <p:ph type="body" sz="quarter" idx="4294967295"/>
          </p:nvPr>
        </p:nvSpPr>
        <p:spPr>
          <a:xfrm>
            <a:off x="0" y="4365104"/>
            <a:ext cx="9144000" cy="1194518"/>
          </a:xfrm>
          <a:solidFill>
            <a:schemeClr val="bg1"/>
          </a:solidFill>
        </p:spPr>
        <p:txBody>
          <a:bodyPr>
            <a:normAutofit/>
          </a:bodyPr>
          <a:lstStyle/>
          <a:p>
            <a:pPr marL="0" indent="0" algn="ctr">
              <a:spcBef>
                <a:spcPts val="0"/>
              </a:spcBef>
              <a:buNone/>
              <a:defRPr/>
            </a:pPr>
            <a:r>
              <a:rPr lang="it-IT" sz="3600" b="1" i="1" u="none" dirty="0" smtClean="0">
                <a:solidFill>
                  <a:srgbClr val="0070C0"/>
                </a:solidFill>
              </a:rPr>
              <a:t>Carlo Signorelli</a:t>
            </a:r>
            <a:endParaRPr lang="it-IT" sz="3600" b="1" i="1" u="none" dirty="0">
              <a:solidFill>
                <a:srgbClr val="0070C0"/>
              </a:solidFill>
            </a:endParaRPr>
          </a:p>
          <a:p>
            <a:pPr marL="0" indent="0" algn="ctr">
              <a:spcBef>
                <a:spcPts val="0"/>
              </a:spcBef>
              <a:buNone/>
              <a:defRPr/>
            </a:pPr>
            <a:endParaRPr lang="it-IT" sz="1800" i="1" u="none" dirty="0" smtClean="0">
              <a:solidFill>
                <a:srgbClr val="0070C0"/>
              </a:solidFill>
            </a:endParaRPr>
          </a:p>
          <a:p>
            <a:pPr marL="0" indent="0" algn="ctr">
              <a:spcBef>
                <a:spcPts val="0"/>
              </a:spcBef>
              <a:buNone/>
              <a:defRPr/>
            </a:pPr>
            <a:r>
              <a:rPr lang="it-IT" sz="1800" i="1" u="none" dirty="0" smtClean="0">
                <a:solidFill>
                  <a:srgbClr val="0070C0"/>
                </a:solidFill>
              </a:rPr>
              <a:t>Facoltà </a:t>
            </a:r>
            <a:r>
              <a:rPr lang="it-IT" sz="1800" i="1" u="none" dirty="0" smtClean="0">
                <a:solidFill>
                  <a:srgbClr val="0070C0"/>
                </a:solidFill>
              </a:rPr>
              <a:t>di </a:t>
            </a:r>
            <a:r>
              <a:rPr lang="it-IT" sz="1800" i="1" u="none" dirty="0">
                <a:solidFill>
                  <a:srgbClr val="0070C0"/>
                </a:solidFill>
              </a:rPr>
              <a:t>Medicina e Chirurgia, Università V</a:t>
            </a:r>
            <a:r>
              <a:rPr lang="it-IT" sz="1800" i="1" u="none" dirty="0" smtClean="0">
                <a:solidFill>
                  <a:srgbClr val="0070C0"/>
                </a:solidFill>
              </a:rPr>
              <a:t>ita-Salute San Raffaele, Milano</a:t>
            </a:r>
            <a:endParaRPr lang="it-IT" sz="1800" i="1" u="none" dirty="0">
              <a:solidFill>
                <a:srgbClr val="0070C0"/>
              </a:solidFill>
            </a:endParaRPr>
          </a:p>
          <a:p>
            <a:pPr>
              <a:spcBef>
                <a:spcPts val="0"/>
              </a:spcBef>
              <a:defRPr/>
            </a:pPr>
            <a:endParaRPr lang="it-IT" sz="1800" i="1" u="none" dirty="0">
              <a:solidFill>
                <a:srgbClr val="0070C0"/>
              </a:solidFill>
            </a:endParaRPr>
          </a:p>
        </p:txBody>
      </p:sp>
      <p:sp>
        <p:nvSpPr>
          <p:cNvPr id="5" name="CasellaDiTesto 4"/>
          <p:cNvSpPr txBox="1"/>
          <p:nvPr/>
        </p:nvSpPr>
        <p:spPr>
          <a:xfrm>
            <a:off x="0" y="5775647"/>
            <a:ext cx="9144000" cy="461665"/>
          </a:xfrm>
          <a:prstGeom prst="rect">
            <a:avLst/>
          </a:prstGeom>
          <a:noFill/>
        </p:spPr>
        <p:txBody>
          <a:bodyPr wrap="square" rtlCol="0">
            <a:spAutoFit/>
          </a:bodyPr>
          <a:lstStyle/>
          <a:p>
            <a:pPr algn="ctr"/>
            <a:r>
              <a:rPr lang="it-IT" sz="2400" dirty="0" smtClean="0">
                <a:solidFill>
                  <a:srgbClr val="CC0000"/>
                </a:solidFill>
              </a:rPr>
              <a:t>Lodi, 3 aprile 2019</a:t>
            </a:r>
            <a:endParaRPr lang="en-GB" sz="2400" dirty="0">
              <a:solidFill>
                <a:srgbClr val="CC0000"/>
              </a:solidFill>
            </a:endParaRPr>
          </a:p>
        </p:txBody>
      </p:sp>
      <p:sp>
        <p:nvSpPr>
          <p:cNvPr id="3" name="CasellaDiTesto 2"/>
          <p:cNvSpPr txBox="1"/>
          <p:nvPr/>
        </p:nvSpPr>
        <p:spPr>
          <a:xfrm>
            <a:off x="0" y="548680"/>
            <a:ext cx="9144000" cy="1200328"/>
          </a:xfrm>
          <a:prstGeom prst="rect">
            <a:avLst/>
          </a:prstGeom>
          <a:noFill/>
        </p:spPr>
        <p:txBody>
          <a:bodyPr wrap="square" rtlCol="0">
            <a:spAutoFit/>
          </a:bodyPr>
          <a:lstStyle/>
          <a:p>
            <a:pPr algn="ctr"/>
            <a:r>
              <a:rPr lang="it-IT" sz="2400" dirty="0">
                <a:solidFill>
                  <a:srgbClr val="000000"/>
                </a:solidFill>
                <a:latin typeface="Lucida Grande"/>
                <a:ea typeface="Lucida Grande"/>
                <a:cs typeface="Lucida Grande"/>
              </a:rPr>
              <a:t>QUALITA' E MANAGEMENT </a:t>
            </a:r>
            <a:r>
              <a:rPr lang="it-IT" sz="2400" dirty="0" smtClean="0">
                <a:solidFill>
                  <a:srgbClr val="000000"/>
                </a:solidFill>
                <a:latin typeface="Lucida Grande"/>
                <a:ea typeface="Lucida Grande"/>
                <a:cs typeface="Lucida Grande"/>
              </a:rPr>
              <a:t>NELLE</a:t>
            </a:r>
          </a:p>
          <a:p>
            <a:pPr algn="ctr"/>
            <a:r>
              <a:rPr lang="it-IT" sz="2400" dirty="0" smtClean="0">
                <a:solidFill>
                  <a:srgbClr val="000000"/>
                </a:solidFill>
                <a:latin typeface="Lucida Grande"/>
                <a:ea typeface="Lucida Grande"/>
                <a:cs typeface="Lucida Grande"/>
              </a:rPr>
              <a:t>ORGANIZZAZIONI </a:t>
            </a:r>
            <a:r>
              <a:rPr lang="it-IT" sz="2400" dirty="0">
                <a:solidFill>
                  <a:srgbClr val="000000"/>
                </a:solidFill>
                <a:latin typeface="Lucida Grande"/>
                <a:ea typeface="Lucida Grande"/>
                <a:cs typeface="Lucida Grande"/>
              </a:rPr>
              <a:t>SANITARIE</a:t>
            </a:r>
          </a:p>
          <a:p>
            <a:pPr algn="ctr"/>
            <a:r>
              <a:rPr lang="en-GB" sz="2400" dirty="0" err="1">
                <a:solidFill>
                  <a:schemeClr val="bg1">
                    <a:lumMod val="50000"/>
                  </a:schemeClr>
                </a:solidFill>
              </a:rPr>
              <a:t>Corso</a:t>
            </a:r>
            <a:r>
              <a:rPr lang="en-GB" sz="2400" dirty="0">
                <a:solidFill>
                  <a:schemeClr val="bg1">
                    <a:lumMod val="50000"/>
                  </a:schemeClr>
                </a:solidFill>
              </a:rPr>
              <a:t> di </a:t>
            </a:r>
            <a:r>
              <a:rPr lang="en-GB" sz="2400" dirty="0" err="1">
                <a:solidFill>
                  <a:schemeClr val="bg1">
                    <a:lumMod val="50000"/>
                  </a:schemeClr>
                </a:solidFill>
              </a:rPr>
              <a:t>Rivalidazione</a:t>
            </a:r>
            <a:endParaRPr lang="en-GB" sz="2400" dirty="0">
              <a:solidFill>
                <a:schemeClr val="bg1">
                  <a:lumMod val="50000"/>
                </a:schemeClr>
              </a:solidFill>
            </a:endParaRPr>
          </a:p>
        </p:txBody>
      </p:sp>
      <p:sp>
        <p:nvSpPr>
          <p:cNvPr id="6" name="Rettangolo 5"/>
          <p:cNvSpPr/>
          <p:nvPr/>
        </p:nvSpPr>
        <p:spPr>
          <a:xfrm>
            <a:off x="1763688" y="332656"/>
            <a:ext cx="7344816" cy="14401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400" dirty="0"/>
              <a:t>CORSO DI </a:t>
            </a:r>
            <a:r>
              <a:rPr lang="it-IT" sz="2400" dirty="0" smtClean="0"/>
              <a:t>CERTIFICAZIONE MANAGERIALE </a:t>
            </a:r>
            <a:r>
              <a:rPr lang="it-IT" sz="2400" dirty="0"/>
              <a:t>PER I DIRIGENTI DELLE AZIENDE SANITARIE</a:t>
            </a:r>
            <a:endParaRPr lang="it-IT" sz="2400" i="1" dirty="0">
              <a:solidFill>
                <a:schemeClr val="bg1"/>
              </a:solidFill>
            </a:endParaRPr>
          </a:p>
        </p:txBody>
      </p:sp>
    </p:spTree>
    <p:extLst>
      <p:ext uri="{BB962C8B-B14F-4D97-AF65-F5344CB8AC3E}">
        <p14:creationId xmlns:p14="http://schemas.microsoft.com/office/powerpoint/2010/main" val="17593618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11560" y="712735"/>
            <a:ext cx="8532440" cy="782919"/>
          </a:xfrm>
          <a:prstGeom prst="rect">
            <a:avLst/>
          </a:prstGeom>
        </p:spPr>
        <p:txBody>
          <a:bodyPr wrap="none" rtlCol="0" anchor="t">
            <a:normAutofit/>
          </a:bodyPr>
          <a:lstStyle/>
          <a:p>
            <a:pPr algn="ctr"/>
            <a:r>
              <a:rPr lang="it-IT" sz="1600" b="1" dirty="0" smtClean="0">
                <a:solidFill>
                  <a:srgbClr val="002060"/>
                </a:solidFill>
              </a:rPr>
              <a:t>DEMOGRAFIA: </a:t>
            </a:r>
            <a:r>
              <a:rPr lang="en-IE" sz="1600" b="1" dirty="0" err="1" smtClean="0">
                <a:solidFill>
                  <a:srgbClr val="002060"/>
                </a:solidFill>
              </a:rPr>
              <a:t>Entro</a:t>
            </a:r>
            <a:r>
              <a:rPr lang="en-IE" sz="1600" b="1" dirty="0" smtClean="0">
                <a:solidFill>
                  <a:srgbClr val="002060"/>
                </a:solidFill>
              </a:rPr>
              <a:t> </a:t>
            </a:r>
            <a:r>
              <a:rPr lang="en-IE" sz="1600" b="1" dirty="0" err="1" smtClean="0">
                <a:solidFill>
                  <a:srgbClr val="002060"/>
                </a:solidFill>
              </a:rPr>
              <a:t>il</a:t>
            </a:r>
            <a:r>
              <a:rPr lang="en-IE" sz="1600" b="1" dirty="0" smtClean="0">
                <a:solidFill>
                  <a:srgbClr val="002060"/>
                </a:solidFill>
              </a:rPr>
              <a:t> </a:t>
            </a:r>
            <a:r>
              <a:rPr lang="en-IE" sz="1600" b="1" dirty="0">
                <a:solidFill>
                  <a:srgbClr val="002060"/>
                </a:solidFill>
              </a:rPr>
              <a:t>2050 </a:t>
            </a:r>
            <a:r>
              <a:rPr lang="en-IE" sz="1600" b="1" dirty="0" err="1" smtClean="0">
                <a:solidFill>
                  <a:srgbClr val="002060"/>
                </a:solidFill>
              </a:rPr>
              <a:t>oltre</a:t>
            </a:r>
            <a:r>
              <a:rPr lang="en-IE" sz="1600" b="1" dirty="0" smtClean="0">
                <a:solidFill>
                  <a:srgbClr val="002060"/>
                </a:solidFill>
              </a:rPr>
              <a:t> </a:t>
            </a:r>
            <a:r>
              <a:rPr lang="en-IE" sz="1600" b="1" dirty="0">
                <a:solidFill>
                  <a:srgbClr val="002060"/>
                </a:solidFill>
              </a:rPr>
              <a:t>1/3 </a:t>
            </a:r>
            <a:r>
              <a:rPr lang="en-IE" sz="1600" b="1" dirty="0" err="1" smtClean="0">
                <a:solidFill>
                  <a:srgbClr val="002060"/>
                </a:solidFill>
              </a:rPr>
              <a:t>della</a:t>
            </a:r>
            <a:r>
              <a:rPr lang="en-IE" sz="1600" b="1" dirty="0" smtClean="0">
                <a:solidFill>
                  <a:srgbClr val="002060"/>
                </a:solidFill>
              </a:rPr>
              <a:t> </a:t>
            </a:r>
            <a:r>
              <a:rPr lang="en-IE" sz="1600" b="1" dirty="0" err="1" smtClean="0">
                <a:solidFill>
                  <a:srgbClr val="002060"/>
                </a:solidFill>
              </a:rPr>
              <a:t>popolazione</a:t>
            </a:r>
            <a:r>
              <a:rPr lang="en-IE" sz="1600" b="1" dirty="0" smtClean="0">
                <a:solidFill>
                  <a:srgbClr val="002060"/>
                </a:solidFill>
              </a:rPr>
              <a:t> </a:t>
            </a:r>
            <a:r>
              <a:rPr lang="en-IE" sz="1600" b="1" dirty="0" err="1" smtClean="0">
                <a:solidFill>
                  <a:srgbClr val="002060"/>
                </a:solidFill>
              </a:rPr>
              <a:t>dell’UE</a:t>
            </a:r>
            <a:r>
              <a:rPr lang="en-IE" sz="1600" b="1" dirty="0" smtClean="0">
                <a:solidFill>
                  <a:srgbClr val="002060"/>
                </a:solidFill>
              </a:rPr>
              <a:t> </a:t>
            </a:r>
            <a:r>
              <a:rPr lang="en-IE" sz="1600" b="1" dirty="0" err="1" smtClean="0">
                <a:solidFill>
                  <a:srgbClr val="002060"/>
                </a:solidFill>
              </a:rPr>
              <a:t>avrà</a:t>
            </a:r>
            <a:r>
              <a:rPr lang="en-IE" sz="1600" b="1" dirty="0" smtClean="0">
                <a:solidFill>
                  <a:srgbClr val="002060"/>
                </a:solidFill>
              </a:rPr>
              <a:t> </a:t>
            </a:r>
            <a:r>
              <a:rPr lang="en-IE" sz="1600" b="1" dirty="0" err="1" smtClean="0">
                <a:solidFill>
                  <a:srgbClr val="002060"/>
                </a:solidFill>
              </a:rPr>
              <a:t>un’età</a:t>
            </a:r>
            <a:r>
              <a:rPr lang="en-IE" sz="1600" b="1" dirty="0" smtClean="0">
                <a:solidFill>
                  <a:srgbClr val="002060"/>
                </a:solidFill>
              </a:rPr>
              <a:t> </a:t>
            </a:r>
            <a:r>
              <a:rPr lang="en-IE" sz="1600" b="1" dirty="0" err="1" smtClean="0">
                <a:solidFill>
                  <a:srgbClr val="002060"/>
                </a:solidFill>
              </a:rPr>
              <a:t>maggiore</a:t>
            </a:r>
            <a:r>
              <a:rPr lang="en-IE" sz="1600" b="1" dirty="0" smtClean="0">
                <a:solidFill>
                  <a:srgbClr val="002060"/>
                </a:solidFill>
              </a:rPr>
              <a:t> di 60 </a:t>
            </a:r>
            <a:r>
              <a:rPr lang="en-IE" sz="1600" b="1" dirty="0" err="1" smtClean="0">
                <a:solidFill>
                  <a:srgbClr val="002060"/>
                </a:solidFill>
              </a:rPr>
              <a:t>anni</a:t>
            </a:r>
            <a:r>
              <a:rPr lang="en-IE" sz="1600" b="1" dirty="0" smtClean="0">
                <a:solidFill>
                  <a:srgbClr val="002060"/>
                </a:solidFill>
              </a:rPr>
              <a:t> (UN</a:t>
            </a:r>
            <a:r>
              <a:rPr lang="en-IE" sz="1600" b="1" dirty="0">
                <a:solidFill>
                  <a:srgbClr val="002060"/>
                </a:solidFill>
              </a:rPr>
              <a:t>)</a:t>
            </a:r>
            <a:endParaRPr lang="it-IT" sz="1600" dirty="0">
              <a:solidFill>
                <a:srgbClr val="002060"/>
              </a:solidFill>
            </a:endParaRPr>
          </a:p>
        </p:txBody>
      </p:sp>
      <p:grpSp>
        <p:nvGrpSpPr>
          <p:cNvPr id="4" name="Gruppo 3"/>
          <p:cNvGrpSpPr/>
          <p:nvPr/>
        </p:nvGrpSpPr>
        <p:grpSpPr>
          <a:xfrm>
            <a:off x="1043608" y="1669389"/>
            <a:ext cx="7344816" cy="4999971"/>
            <a:chOff x="920915" y="1669389"/>
            <a:chExt cx="7975435" cy="4999971"/>
          </a:xfrm>
        </p:grpSpPr>
        <p:sp>
          <p:nvSpPr>
            <p:cNvPr id="521220" name="Text Box 4"/>
            <p:cNvSpPr txBox="1">
              <a:spLocks noChangeArrowheads="1"/>
            </p:cNvSpPr>
            <p:nvPr/>
          </p:nvSpPr>
          <p:spPr bwMode="auto">
            <a:xfrm>
              <a:off x="5086350" y="6115051"/>
              <a:ext cx="3810000" cy="300082"/>
            </a:xfrm>
            <a:prstGeom prst="rect">
              <a:avLst/>
            </a:prstGeom>
            <a:noFill/>
            <a:ln w="9525">
              <a:noFill/>
              <a:miter lim="800000"/>
              <a:headEnd/>
              <a:tailEnd/>
            </a:ln>
          </p:spPr>
          <p:txBody>
            <a:bodyPr>
              <a:spAutoFit/>
            </a:bodyPr>
            <a:lstStyle/>
            <a:p>
              <a:pPr>
                <a:spcBef>
                  <a:spcPct val="50000"/>
                </a:spcBef>
              </a:pPr>
              <a:r>
                <a:rPr lang="it-IT" sz="1350">
                  <a:solidFill>
                    <a:srgbClr val="FF0000"/>
                  </a:solidFill>
                </a:rPr>
                <a:t> </a:t>
              </a:r>
            </a:p>
          </p:txBody>
        </p:sp>
        <p:sp>
          <p:nvSpPr>
            <p:cNvPr id="521221" name="Line 5"/>
            <p:cNvSpPr>
              <a:spLocks noChangeShapeType="1"/>
            </p:cNvSpPr>
            <p:nvPr/>
          </p:nvSpPr>
          <p:spPr bwMode="auto">
            <a:xfrm>
              <a:off x="1604963" y="2320925"/>
              <a:ext cx="5149850" cy="0"/>
            </a:xfrm>
            <a:prstGeom prst="line">
              <a:avLst/>
            </a:prstGeom>
            <a:noFill/>
            <a:ln w="9525">
              <a:solidFill>
                <a:schemeClr val="bg1"/>
              </a:solidFill>
              <a:round/>
              <a:headEnd/>
              <a:tailEnd/>
            </a:ln>
          </p:spPr>
          <p:txBody>
            <a:bodyPr>
              <a:spAutoFit/>
            </a:bodyPr>
            <a:lstStyle/>
            <a:p>
              <a:endParaRPr lang="it-IT" sz="1350"/>
            </a:p>
          </p:txBody>
        </p:sp>
        <p:sp>
          <p:nvSpPr>
            <p:cNvPr id="521222" name="Line 6"/>
            <p:cNvSpPr>
              <a:spLocks noChangeShapeType="1"/>
            </p:cNvSpPr>
            <p:nvPr/>
          </p:nvSpPr>
          <p:spPr bwMode="auto">
            <a:xfrm flipH="1">
              <a:off x="6754813" y="2293938"/>
              <a:ext cx="0" cy="3265487"/>
            </a:xfrm>
            <a:prstGeom prst="line">
              <a:avLst/>
            </a:prstGeom>
            <a:noFill/>
            <a:ln w="9525">
              <a:solidFill>
                <a:schemeClr val="bg1"/>
              </a:solidFill>
              <a:round/>
              <a:headEnd/>
              <a:tailEnd/>
            </a:ln>
          </p:spPr>
          <p:txBody>
            <a:bodyPr>
              <a:spAutoFit/>
            </a:bodyPr>
            <a:lstStyle/>
            <a:p>
              <a:endParaRPr lang="it-IT" sz="1350"/>
            </a:p>
          </p:txBody>
        </p:sp>
        <p:sp>
          <p:nvSpPr>
            <p:cNvPr id="10" name="CasellaDiTesto 9"/>
            <p:cNvSpPr txBox="1"/>
            <p:nvPr/>
          </p:nvSpPr>
          <p:spPr>
            <a:xfrm>
              <a:off x="3563888" y="1669389"/>
              <a:ext cx="3096344" cy="391459"/>
            </a:xfrm>
            <a:prstGeom prst="rect">
              <a:avLst/>
            </a:prstGeom>
            <a:solidFill>
              <a:schemeClr val="bg1"/>
            </a:solidFill>
          </p:spPr>
          <p:txBody>
            <a:bodyPr wrap="none" rtlCol="0" anchor="t">
              <a:normAutofit/>
            </a:bodyPr>
            <a:lstStyle/>
            <a:p>
              <a:pPr algn="ctr"/>
              <a:r>
                <a:rPr lang="en-IE" sz="1200" b="1" dirty="0">
                  <a:solidFill>
                    <a:srgbClr val="002060"/>
                  </a:solidFill>
                </a:rPr>
                <a:t>% </a:t>
              </a:r>
              <a:r>
                <a:rPr lang="en-IE" sz="1200" b="1" dirty="0" err="1" smtClean="0">
                  <a:solidFill>
                    <a:srgbClr val="002060"/>
                  </a:solidFill>
                </a:rPr>
                <a:t>popolazione</a:t>
              </a:r>
              <a:r>
                <a:rPr lang="en-IE" sz="1200" b="1" dirty="0" smtClean="0">
                  <a:solidFill>
                    <a:srgbClr val="002060"/>
                  </a:solidFill>
                </a:rPr>
                <a:t> UE di 60 </a:t>
              </a:r>
              <a:r>
                <a:rPr lang="en-IE" sz="1200" b="1" dirty="0" err="1" smtClean="0">
                  <a:solidFill>
                    <a:srgbClr val="002060"/>
                  </a:solidFill>
                </a:rPr>
                <a:t>anni</a:t>
              </a:r>
              <a:r>
                <a:rPr lang="en-IE" sz="1200" b="1" dirty="0" smtClean="0">
                  <a:solidFill>
                    <a:srgbClr val="002060"/>
                  </a:solidFill>
                </a:rPr>
                <a:t> e </a:t>
              </a:r>
              <a:r>
                <a:rPr lang="en-IE" sz="1200" b="1" dirty="0" err="1" smtClean="0">
                  <a:solidFill>
                    <a:srgbClr val="002060"/>
                  </a:solidFill>
                </a:rPr>
                <a:t>oltre</a:t>
              </a:r>
              <a:r>
                <a:rPr lang="en-IE" sz="1200" b="1" dirty="0" smtClean="0">
                  <a:solidFill>
                    <a:srgbClr val="002060"/>
                  </a:solidFill>
                </a:rPr>
                <a:t> </a:t>
              </a:r>
              <a:endParaRPr lang="it-IT" sz="1200" dirty="0">
                <a:solidFill>
                  <a:srgbClr val="002060"/>
                </a:solidFill>
              </a:endParaRPr>
            </a:p>
          </p:txBody>
        </p:sp>
        <p:sp>
          <p:nvSpPr>
            <p:cNvPr id="11" name="CasellaDiTesto 10"/>
            <p:cNvSpPr txBox="1"/>
            <p:nvPr/>
          </p:nvSpPr>
          <p:spPr>
            <a:xfrm>
              <a:off x="7524328" y="2852936"/>
              <a:ext cx="720080" cy="391459"/>
            </a:xfrm>
            <a:prstGeom prst="rect">
              <a:avLst/>
            </a:prstGeom>
            <a:solidFill>
              <a:schemeClr val="bg1"/>
            </a:solidFill>
          </p:spPr>
          <p:txBody>
            <a:bodyPr wrap="none" rtlCol="0" anchor="t">
              <a:normAutofit/>
            </a:bodyPr>
            <a:lstStyle/>
            <a:p>
              <a:pPr algn="ctr"/>
              <a:r>
                <a:rPr lang="en-IE" sz="900" b="1" dirty="0">
                  <a:solidFill>
                    <a:srgbClr val="002060"/>
                  </a:solidFill>
                </a:rPr>
                <a:t>Million</a:t>
              </a:r>
              <a:endParaRPr lang="it-IT" sz="900" dirty="0">
                <a:solidFill>
                  <a:srgbClr val="002060"/>
                </a:solidFill>
              </a:endParaRPr>
            </a:p>
          </p:txBody>
        </p:sp>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23" t="34687" r="55772" b="39614"/>
            <a:stretch/>
          </p:blipFill>
          <p:spPr bwMode="auto">
            <a:xfrm>
              <a:off x="920915" y="2111102"/>
              <a:ext cx="7522135" cy="45582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asellaDiTesto 15"/>
            <p:cNvSpPr txBox="1"/>
            <p:nvPr/>
          </p:nvSpPr>
          <p:spPr>
            <a:xfrm>
              <a:off x="2780184" y="2468467"/>
              <a:ext cx="567680" cy="240453"/>
            </a:xfrm>
            <a:prstGeom prst="rect">
              <a:avLst/>
            </a:prstGeom>
            <a:solidFill>
              <a:srgbClr val="FEF2E2"/>
            </a:solidFill>
          </p:spPr>
          <p:txBody>
            <a:bodyPr wrap="none" rtlCol="0" anchor="t">
              <a:noAutofit/>
            </a:bodyPr>
            <a:lstStyle/>
            <a:p>
              <a:pPr algn="ctr"/>
              <a:endParaRPr lang="it-IT" sz="1200" u="sng" dirty="0">
                <a:solidFill>
                  <a:srgbClr val="002060"/>
                </a:solidFill>
              </a:endParaRPr>
            </a:p>
          </p:txBody>
        </p:sp>
        <p:sp>
          <p:nvSpPr>
            <p:cNvPr id="14" name="CasellaDiTesto 13"/>
            <p:cNvSpPr txBox="1"/>
            <p:nvPr/>
          </p:nvSpPr>
          <p:spPr>
            <a:xfrm>
              <a:off x="2747570" y="2324451"/>
              <a:ext cx="567680" cy="240453"/>
            </a:xfrm>
            <a:prstGeom prst="rect">
              <a:avLst/>
            </a:prstGeom>
            <a:solidFill>
              <a:srgbClr val="FEF2E2"/>
            </a:solidFill>
          </p:spPr>
          <p:txBody>
            <a:bodyPr wrap="none" rtlCol="0" anchor="t">
              <a:noAutofit/>
            </a:bodyPr>
            <a:lstStyle/>
            <a:p>
              <a:pPr algn="ctr"/>
              <a:r>
                <a:rPr lang="en-IE" sz="1350" b="1" u="sng" dirty="0">
                  <a:solidFill>
                    <a:srgbClr val="002060"/>
                  </a:solidFill>
                </a:rPr>
                <a:t>1950</a:t>
              </a:r>
              <a:endParaRPr lang="it-IT" sz="1350" u="sng" dirty="0">
                <a:solidFill>
                  <a:srgbClr val="002060"/>
                </a:solidFill>
              </a:endParaRPr>
            </a:p>
          </p:txBody>
        </p:sp>
        <p:sp>
          <p:nvSpPr>
            <p:cNvPr id="17" name="CasellaDiTesto 16"/>
            <p:cNvSpPr txBox="1"/>
            <p:nvPr/>
          </p:nvSpPr>
          <p:spPr>
            <a:xfrm>
              <a:off x="6423670" y="2444677"/>
              <a:ext cx="567680" cy="240453"/>
            </a:xfrm>
            <a:prstGeom prst="rect">
              <a:avLst/>
            </a:prstGeom>
            <a:solidFill>
              <a:srgbClr val="FEF2E2"/>
            </a:solidFill>
          </p:spPr>
          <p:txBody>
            <a:bodyPr wrap="none" rtlCol="0" anchor="t">
              <a:noAutofit/>
            </a:bodyPr>
            <a:lstStyle/>
            <a:p>
              <a:pPr algn="ctr"/>
              <a:endParaRPr lang="it-IT" sz="1200" u="sng" dirty="0">
                <a:solidFill>
                  <a:srgbClr val="002060"/>
                </a:solidFill>
              </a:endParaRPr>
            </a:p>
          </p:txBody>
        </p:sp>
        <p:sp>
          <p:nvSpPr>
            <p:cNvPr id="15" name="CasellaDiTesto 14"/>
            <p:cNvSpPr txBox="1"/>
            <p:nvPr/>
          </p:nvSpPr>
          <p:spPr>
            <a:xfrm>
              <a:off x="6512659" y="2324451"/>
              <a:ext cx="567680" cy="240453"/>
            </a:xfrm>
            <a:prstGeom prst="rect">
              <a:avLst/>
            </a:prstGeom>
            <a:solidFill>
              <a:srgbClr val="FEF2E2"/>
            </a:solidFill>
          </p:spPr>
          <p:txBody>
            <a:bodyPr wrap="none" rtlCol="0" anchor="t">
              <a:noAutofit/>
            </a:bodyPr>
            <a:lstStyle/>
            <a:p>
              <a:pPr algn="ctr"/>
              <a:r>
                <a:rPr lang="en-IE" sz="1350" b="1" u="sng" dirty="0">
                  <a:solidFill>
                    <a:srgbClr val="002060"/>
                  </a:solidFill>
                </a:rPr>
                <a:t>2050</a:t>
              </a:r>
              <a:endParaRPr lang="it-IT" sz="1350" u="sng" dirty="0">
                <a:solidFill>
                  <a:srgbClr val="002060"/>
                </a:solidFill>
              </a:endParaRPr>
            </a:p>
          </p:txBody>
        </p:sp>
      </p:grpSp>
      <p:pic>
        <p:nvPicPr>
          <p:cNvPr id="1026" name="Picture 2" descr="http://cleantechies.com/wp-content/uploads/2014/10/eu-fla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19322">
            <a:off x="2045144" y="1305416"/>
            <a:ext cx="1458162" cy="1080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Rettangolo 17"/>
          <p:cNvSpPr/>
          <p:nvPr/>
        </p:nvSpPr>
        <p:spPr>
          <a:xfrm>
            <a:off x="1709682" y="15007"/>
            <a:ext cx="5670630" cy="523220"/>
          </a:xfrm>
          <a:prstGeom prst="rect">
            <a:avLst/>
          </a:prstGeom>
        </p:spPr>
        <p:txBody>
          <a:bodyPr wrap="square">
            <a:spAutoFit/>
          </a:bodyPr>
          <a:lstStyle/>
          <a:p>
            <a:pPr algn="ctr"/>
            <a:r>
              <a:rPr lang="en-US" sz="2800" b="1" dirty="0" err="1" smtClean="0">
                <a:solidFill>
                  <a:srgbClr val="002060"/>
                </a:solidFill>
                <a:cs typeface="Times New Roman" pitchFamily="18" charset="0"/>
              </a:rPr>
              <a:t>Domanda</a:t>
            </a:r>
            <a:r>
              <a:rPr lang="en-US" sz="2800" b="1" dirty="0" smtClean="0">
                <a:solidFill>
                  <a:srgbClr val="002060"/>
                </a:solidFill>
                <a:cs typeface="Times New Roman" pitchFamily="18" charset="0"/>
              </a:rPr>
              <a:t> di </a:t>
            </a:r>
            <a:r>
              <a:rPr lang="en-US" sz="2800" b="1" dirty="0" err="1" smtClean="0">
                <a:solidFill>
                  <a:srgbClr val="002060"/>
                </a:solidFill>
                <a:cs typeface="Times New Roman" pitchFamily="18" charset="0"/>
              </a:rPr>
              <a:t>servizi</a:t>
            </a:r>
            <a:r>
              <a:rPr lang="en-US" sz="2800" b="1" dirty="0" smtClean="0">
                <a:solidFill>
                  <a:srgbClr val="002060"/>
                </a:solidFill>
                <a:cs typeface="Times New Roman" pitchFamily="18" charset="0"/>
              </a:rPr>
              <a:t> </a:t>
            </a:r>
            <a:r>
              <a:rPr lang="en-US" sz="2800" b="1" dirty="0" err="1" smtClean="0">
                <a:solidFill>
                  <a:srgbClr val="002060"/>
                </a:solidFill>
                <a:cs typeface="Times New Roman" pitchFamily="18" charset="0"/>
              </a:rPr>
              <a:t>sanitari</a:t>
            </a:r>
            <a:endParaRPr lang="it-IT" sz="2800" b="1" dirty="0">
              <a:solidFill>
                <a:srgbClr val="002060"/>
              </a:solidFill>
              <a:cs typeface="Times New Roman" pitchFamily="18" charset="0"/>
            </a:endParaRPr>
          </a:p>
        </p:txBody>
      </p:sp>
      <p:sp>
        <p:nvSpPr>
          <p:cNvPr id="3" name="CasellaDiTesto 2"/>
          <p:cNvSpPr txBox="1"/>
          <p:nvPr/>
        </p:nvSpPr>
        <p:spPr>
          <a:xfrm flipH="1">
            <a:off x="2051720" y="2853825"/>
            <a:ext cx="295003" cy="369332"/>
          </a:xfrm>
          <a:prstGeom prst="rect">
            <a:avLst/>
          </a:prstGeom>
          <a:solidFill>
            <a:srgbClr val="FEF2E2"/>
          </a:solidFill>
        </p:spPr>
        <p:txBody>
          <a:bodyPr wrap="square" rtlCol="0">
            <a:spAutoFit/>
          </a:bodyPr>
          <a:lstStyle/>
          <a:p>
            <a:endParaRPr lang="it-IT" dirty="0"/>
          </a:p>
        </p:txBody>
      </p:sp>
      <p:sp>
        <p:nvSpPr>
          <p:cNvPr id="19" name="CasellaDiTesto 18"/>
          <p:cNvSpPr txBox="1"/>
          <p:nvPr/>
        </p:nvSpPr>
        <p:spPr>
          <a:xfrm flipH="1">
            <a:off x="1979712" y="3210653"/>
            <a:ext cx="360040" cy="307777"/>
          </a:xfrm>
          <a:prstGeom prst="rect">
            <a:avLst/>
          </a:prstGeom>
          <a:solidFill>
            <a:srgbClr val="FEF2E2"/>
          </a:solidFill>
        </p:spPr>
        <p:txBody>
          <a:bodyPr wrap="square" rtlCol="0">
            <a:spAutoFit/>
          </a:bodyPr>
          <a:lstStyle/>
          <a:p>
            <a:endParaRPr lang="it-IT" sz="1400" dirty="0"/>
          </a:p>
        </p:txBody>
      </p:sp>
      <p:sp>
        <p:nvSpPr>
          <p:cNvPr id="20" name="CasellaDiTesto 19"/>
          <p:cNvSpPr txBox="1"/>
          <p:nvPr/>
        </p:nvSpPr>
        <p:spPr>
          <a:xfrm flipH="1">
            <a:off x="1963656" y="3539722"/>
            <a:ext cx="376096" cy="276999"/>
          </a:xfrm>
          <a:prstGeom prst="rect">
            <a:avLst/>
          </a:prstGeom>
          <a:solidFill>
            <a:srgbClr val="FEF2E2"/>
          </a:solidFill>
        </p:spPr>
        <p:txBody>
          <a:bodyPr wrap="square" lIns="0" rIns="0" rtlCol="0">
            <a:spAutoFit/>
          </a:bodyPr>
          <a:lstStyle/>
          <a:p>
            <a:r>
              <a:rPr lang="it-IT" sz="1200" dirty="0" smtClean="0"/>
              <a:t>&gt; 60</a:t>
            </a:r>
            <a:endParaRPr lang="it-IT" sz="1200" dirty="0"/>
          </a:p>
        </p:txBody>
      </p:sp>
      <p:sp>
        <p:nvSpPr>
          <p:cNvPr id="21" name="CasellaDiTesto 20"/>
          <p:cNvSpPr txBox="1"/>
          <p:nvPr/>
        </p:nvSpPr>
        <p:spPr>
          <a:xfrm flipH="1">
            <a:off x="1907704" y="5374760"/>
            <a:ext cx="432048" cy="461665"/>
          </a:xfrm>
          <a:prstGeom prst="rect">
            <a:avLst/>
          </a:prstGeom>
          <a:solidFill>
            <a:srgbClr val="FEF2E2"/>
          </a:solidFill>
        </p:spPr>
        <p:txBody>
          <a:bodyPr wrap="square" lIns="0" rIns="0" rtlCol="0">
            <a:spAutoFit/>
          </a:bodyPr>
          <a:lstStyle/>
          <a:p>
            <a:r>
              <a:rPr lang="it-IT" sz="1200" dirty="0" smtClean="0"/>
              <a:t> &lt; 20</a:t>
            </a:r>
          </a:p>
          <a:p>
            <a:endParaRPr lang="it-IT" sz="1200" dirty="0"/>
          </a:p>
        </p:txBody>
      </p:sp>
      <p:sp>
        <p:nvSpPr>
          <p:cNvPr id="22" name="CasellaDiTesto 21"/>
          <p:cNvSpPr txBox="1"/>
          <p:nvPr/>
        </p:nvSpPr>
        <p:spPr>
          <a:xfrm flipH="1">
            <a:off x="6786247" y="2935899"/>
            <a:ext cx="540060" cy="276999"/>
          </a:xfrm>
          <a:prstGeom prst="rect">
            <a:avLst/>
          </a:prstGeom>
          <a:solidFill>
            <a:srgbClr val="FEF2E2"/>
          </a:solidFill>
        </p:spPr>
        <p:txBody>
          <a:bodyPr wrap="square" lIns="0" rIns="0" rtlCol="0">
            <a:spAutoFit/>
          </a:bodyPr>
          <a:lstStyle/>
          <a:p>
            <a:pPr algn="r"/>
            <a:r>
              <a:rPr lang="it-IT" sz="1200" dirty="0" smtClean="0"/>
              <a:t>Milioni</a:t>
            </a:r>
            <a:endParaRPr lang="it-IT" sz="1200" dirty="0"/>
          </a:p>
        </p:txBody>
      </p:sp>
    </p:spTree>
    <p:extLst>
      <p:ext uri="{BB962C8B-B14F-4D97-AF65-F5344CB8AC3E}">
        <p14:creationId xmlns:p14="http://schemas.microsoft.com/office/powerpoint/2010/main" val="8581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2780928"/>
            <a:ext cx="8229600" cy="1656184"/>
          </a:xfrm>
        </p:spPr>
        <p:txBody>
          <a:bodyPr>
            <a:normAutofit/>
          </a:bodyPr>
          <a:lstStyle/>
          <a:p>
            <a:pPr marL="0" indent="0">
              <a:buNone/>
            </a:pPr>
            <a:r>
              <a:rPr lang="it-IT" sz="4300" b="1" dirty="0">
                <a:solidFill>
                  <a:srgbClr val="0070C0"/>
                </a:solidFill>
              </a:rPr>
              <a:t>Prospettive future</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404664"/>
            <a:ext cx="1152525" cy="381000"/>
          </a:xfrm>
          <a:prstGeom prst="rect">
            <a:avLst/>
          </a:prstGeom>
        </p:spPr>
      </p:pic>
      <p:sp>
        <p:nvSpPr>
          <p:cNvPr id="4" name="Segnaposto data 3"/>
          <p:cNvSpPr>
            <a:spLocks noGrp="1"/>
          </p:cNvSpPr>
          <p:nvPr>
            <p:ph type="dt" sz="half" idx="10"/>
          </p:nvPr>
        </p:nvSpPr>
        <p:spPr/>
        <p:txBody>
          <a:bodyPr/>
          <a:lstStyle/>
          <a:p>
            <a:fld id="{FF24F656-4B98-9D47-ADE5-70C29FE04162}"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6" name="Segnaposto numero diapositiva 5"/>
          <p:cNvSpPr>
            <a:spLocks noGrp="1"/>
          </p:cNvSpPr>
          <p:nvPr>
            <p:ph type="sldNum" sz="quarter" idx="12"/>
          </p:nvPr>
        </p:nvSpPr>
        <p:spPr/>
        <p:txBody>
          <a:bodyPr/>
          <a:lstStyle/>
          <a:p>
            <a:fld id="{B6FE76F3-D535-43CA-9E40-8F9EEFD35580}" type="slidenum">
              <a:rPr lang="it-IT" smtClean="0"/>
              <a:t>100</a:t>
            </a:fld>
            <a:endParaRPr lang="it-IT"/>
          </a:p>
        </p:txBody>
      </p:sp>
    </p:spTree>
    <p:extLst>
      <p:ext uri="{BB962C8B-B14F-4D97-AF65-F5344CB8AC3E}">
        <p14:creationId xmlns:p14="http://schemas.microsoft.com/office/powerpoint/2010/main" val="37525512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b="1" dirty="0">
                <a:solidFill>
                  <a:srgbClr val="0070C0"/>
                </a:solidFill>
              </a:rPr>
              <a:t>Prossimi </a:t>
            </a:r>
            <a:r>
              <a:rPr lang="it-IT" b="1" dirty="0" err="1">
                <a:solidFill>
                  <a:srgbClr val="0070C0"/>
                </a:solidFill>
              </a:rPr>
              <a:t>step</a:t>
            </a:r>
            <a:r>
              <a:rPr lang="it-IT" b="1" dirty="0">
                <a:solidFill>
                  <a:srgbClr val="0070C0"/>
                </a:solidFill>
              </a:rPr>
              <a:t>:</a:t>
            </a:r>
            <a:endParaRPr lang="en-GB" b="1" dirty="0">
              <a:solidFill>
                <a:srgbClr val="0070C0"/>
              </a:solidFill>
            </a:endParaRPr>
          </a:p>
        </p:txBody>
      </p:sp>
      <p:sp>
        <p:nvSpPr>
          <p:cNvPr id="3" name="Segnaposto contenuto 2"/>
          <p:cNvSpPr>
            <a:spLocks noGrp="1"/>
          </p:cNvSpPr>
          <p:nvPr>
            <p:ph idx="1"/>
          </p:nvPr>
        </p:nvSpPr>
        <p:spPr/>
        <p:txBody>
          <a:bodyPr>
            <a:normAutofit fontScale="92500" lnSpcReduction="20000"/>
          </a:bodyPr>
          <a:lstStyle/>
          <a:p>
            <a:pPr marL="514350" indent="-514350">
              <a:buAutoNum type="arabicPeriod"/>
            </a:pPr>
            <a:r>
              <a:rPr lang="it-IT" dirty="0"/>
              <a:t>INCREMENTO INDICATORI</a:t>
            </a:r>
          </a:p>
          <a:p>
            <a:pPr lvl="1"/>
            <a:r>
              <a:rPr lang="it-IT" dirty="0"/>
              <a:t>Copertura di settori clinici non considerati </a:t>
            </a:r>
          </a:p>
          <a:p>
            <a:pPr lvl="1"/>
            <a:r>
              <a:rPr lang="it-IT" dirty="0"/>
              <a:t>Integrazione di aree scarsamente rappresentate. </a:t>
            </a:r>
          </a:p>
          <a:p>
            <a:pPr lvl="1"/>
            <a:r>
              <a:rPr lang="it-IT" dirty="0"/>
              <a:t>(costruzione di indicatori con una migliore definizione e capacità di analisi)</a:t>
            </a:r>
          </a:p>
          <a:p>
            <a:pPr marL="0" indent="0">
              <a:buNone/>
            </a:pPr>
            <a:endParaRPr lang="en-GB" dirty="0"/>
          </a:p>
          <a:p>
            <a:pPr marL="514350" indent="-514350">
              <a:buAutoNum type="arabicPeriod" startAt="2"/>
            </a:pPr>
            <a:r>
              <a:rPr lang="it-IT" dirty="0"/>
              <a:t>MONITORAGGIO  </a:t>
            </a:r>
            <a:r>
              <a:rPr lang="it-IT" cap="all" dirty="0"/>
              <a:t>integrazione e continuità dell’assistenza</a:t>
            </a:r>
            <a:endParaRPr lang="it-IT" dirty="0"/>
          </a:p>
          <a:p>
            <a:pPr marL="514350" indent="-514350">
              <a:buAutoNum type="arabicPeriod" startAt="2"/>
            </a:pPr>
            <a:endParaRPr lang="it-IT" dirty="0"/>
          </a:p>
          <a:p>
            <a:pPr marL="0" indent="0" defTabSz="536575">
              <a:buNone/>
            </a:pPr>
            <a:r>
              <a:rPr lang="it-IT" dirty="0"/>
              <a:t>3.	VALUTAZIONE ASSISTENZA TERRITORIALE 	</a:t>
            </a:r>
            <a:endParaRPr lang="en-GB" dirty="0"/>
          </a:p>
        </p:txBody>
      </p:sp>
      <p:sp>
        <p:nvSpPr>
          <p:cNvPr id="4" name="Segnaposto data 3"/>
          <p:cNvSpPr>
            <a:spLocks noGrp="1"/>
          </p:cNvSpPr>
          <p:nvPr>
            <p:ph type="dt" sz="half" idx="10"/>
          </p:nvPr>
        </p:nvSpPr>
        <p:spPr/>
        <p:txBody>
          <a:bodyPr/>
          <a:lstStyle/>
          <a:p>
            <a:fld id="{64E9C066-B7F3-8845-88BF-44713D9853D5}"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6" name="Segnaposto numero diapositiva 5"/>
          <p:cNvSpPr>
            <a:spLocks noGrp="1"/>
          </p:cNvSpPr>
          <p:nvPr>
            <p:ph type="sldNum" sz="quarter" idx="12"/>
          </p:nvPr>
        </p:nvSpPr>
        <p:spPr/>
        <p:txBody>
          <a:bodyPr/>
          <a:lstStyle/>
          <a:p>
            <a:fld id="{B6FE76F3-D535-43CA-9E40-8F9EEFD35580}" type="slidenum">
              <a:rPr lang="it-IT" smtClean="0"/>
              <a:t>101</a:t>
            </a:fld>
            <a:endParaRPr lang="it-IT"/>
          </a:p>
        </p:txBody>
      </p:sp>
    </p:spTree>
    <p:extLst>
      <p:ext uri="{BB962C8B-B14F-4D97-AF65-F5344CB8AC3E}">
        <p14:creationId xmlns:p14="http://schemas.microsoft.com/office/powerpoint/2010/main" val="18798621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b="1" dirty="0">
                <a:solidFill>
                  <a:srgbClr val="0070C0"/>
                </a:solidFill>
              </a:rPr>
              <a:t>In futuro il PNE</a:t>
            </a:r>
            <a:endParaRPr lang="en-GB" b="1" dirty="0">
              <a:solidFill>
                <a:srgbClr val="0070C0"/>
              </a:solidFill>
            </a:endParaRPr>
          </a:p>
        </p:txBody>
      </p:sp>
      <p:sp>
        <p:nvSpPr>
          <p:cNvPr id="3" name="Segnaposto contenuto 2"/>
          <p:cNvSpPr>
            <a:spLocks noGrp="1"/>
          </p:cNvSpPr>
          <p:nvPr>
            <p:ph idx="1"/>
          </p:nvPr>
        </p:nvSpPr>
        <p:spPr/>
        <p:txBody>
          <a:bodyPr>
            <a:normAutofit/>
          </a:bodyPr>
          <a:lstStyle/>
          <a:p>
            <a:r>
              <a:rPr lang="it-IT" sz="2800" dirty="0"/>
              <a:t>Allargamento del panel di indicatori</a:t>
            </a:r>
          </a:p>
          <a:p>
            <a:r>
              <a:rPr lang="it-IT" sz="2800" dirty="0"/>
              <a:t>Apertura del PNE a rappresentazioni indirizzate ai cittadini, e non solo ai professionisti. </a:t>
            </a:r>
          </a:p>
          <a:p>
            <a:r>
              <a:rPr lang="it-IT" sz="2800" dirty="0"/>
              <a:t>Inclusione livelli assistenziali esterni al contesto ospedaliero</a:t>
            </a:r>
          </a:p>
          <a:p>
            <a:r>
              <a:rPr lang="it-IT" sz="2800" dirty="0"/>
              <a:t>Importanza di una disponibilità sempre maggiore di dati, la loro qualità e la diffusione omogenea sul territorio</a:t>
            </a:r>
            <a:endParaRPr lang="en-GB" sz="2800" dirty="0"/>
          </a:p>
        </p:txBody>
      </p:sp>
      <p:sp>
        <p:nvSpPr>
          <p:cNvPr id="4" name="Segnaposto contenuto 2"/>
          <p:cNvSpPr txBox="1">
            <a:spLocks/>
          </p:cNvSpPr>
          <p:nvPr/>
        </p:nvSpPr>
        <p:spPr>
          <a:xfrm>
            <a:off x="878904" y="5949280"/>
            <a:ext cx="8229600" cy="5760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it-IT" sz="2400" b="1" i="1" dirty="0">
                <a:solidFill>
                  <a:srgbClr val="0070C0"/>
                </a:solidFill>
              </a:rPr>
              <a:t>F. Bevere - </a:t>
            </a:r>
            <a:r>
              <a:rPr lang="it-IT" sz="2400" i="1" dirty="0">
                <a:solidFill>
                  <a:srgbClr val="0070C0"/>
                </a:solidFill>
              </a:rPr>
              <a:t>Direttore Generale AGENAS,25 Gennaio 2017</a:t>
            </a:r>
            <a:endParaRPr lang="en-GB" sz="2400" i="1" dirty="0">
              <a:solidFill>
                <a:srgbClr val="0070C0"/>
              </a:solidFill>
            </a:endParaRPr>
          </a:p>
        </p:txBody>
      </p:sp>
      <p:sp>
        <p:nvSpPr>
          <p:cNvPr id="5" name="Segnaposto data 4"/>
          <p:cNvSpPr>
            <a:spLocks noGrp="1"/>
          </p:cNvSpPr>
          <p:nvPr>
            <p:ph type="dt" sz="half" idx="10"/>
          </p:nvPr>
        </p:nvSpPr>
        <p:spPr/>
        <p:txBody>
          <a:bodyPr/>
          <a:lstStyle/>
          <a:p>
            <a:fld id="{644392D4-1C43-864B-85A9-B703FD1ADAB2}"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102</a:t>
            </a:fld>
            <a:endParaRPr lang="it-IT"/>
          </a:p>
        </p:txBody>
      </p:sp>
    </p:spTree>
    <p:extLst>
      <p:ext uri="{BB962C8B-B14F-4D97-AF65-F5344CB8AC3E}">
        <p14:creationId xmlns:p14="http://schemas.microsoft.com/office/powerpoint/2010/main" val="8287450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marL="0" indent="0">
              <a:buNone/>
            </a:pPr>
            <a:r>
              <a:rPr lang="it-IT" dirty="0" smtClean="0"/>
              <a:t>#1 – Infarto del miocardio</a:t>
            </a:r>
          </a:p>
          <a:p>
            <a:pPr marL="0" indent="0">
              <a:buNone/>
            </a:pPr>
            <a:r>
              <a:rPr lang="it-IT" dirty="0" smtClean="0"/>
              <a:t>#2 – Parti Cesarei</a:t>
            </a:r>
          </a:p>
          <a:p>
            <a:pPr marL="0" indent="0">
              <a:buNone/>
            </a:pPr>
            <a:r>
              <a:rPr lang="it-IT" dirty="0" smtClean="0"/>
              <a:t>#3 </a:t>
            </a:r>
            <a:r>
              <a:rPr lang="it-IT" dirty="0"/>
              <a:t>– Fratture di </a:t>
            </a:r>
            <a:r>
              <a:rPr lang="it-IT" dirty="0" smtClean="0"/>
              <a:t>Femore</a:t>
            </a:r>
          </a:p>
          <a:p>
            <a:pPr marL="0" indent="0">
              <a:buNone/>
            </a:pPr>
            <a:endParaRPr lang="it-IT" dirty="0"/>
          </a:p>
          <a:p>
            <a:pPr marL="0" indent="0">
              <a:buNone/>
            </a:pPr>
            <a:r>
              <a:rPr lang="it-IT" dirty="0" smtClean="0"/>
              <a:t># Ospedalizzazioni</a:t>
            </a:r>
          </a:p>
          <a:p>
            <a:pPr marL="0" indent="0">
              <a:buNone/>
            </a:pPr>
            <a:r>
              <a:rPr lang="it-IT" dirty="0" smtClean="0"/>
              <a:t># Volume ed esiti</a:t>
            </a:r>
            <a:endParaRPr lang="en-GB" dirty="0"/>
          </a:p>
        </p:txBody>
      </p:sp>
      <p:sp>
        <p:nvSpPr>
          <p:cNvPr id="4" name="Titolo 3"/>
          <p:cNvSpPr>
            <a:spLocks noGrp="1"/>
          </p:cNvSpPr>
          <p:nvPr>
            <p:ph type="title"/>
          </p:nvPr>
        </p:nvSpPr>
        <p:spPr>
          <a:xfrm>
            <a:off x="457200" y="274638"/>
            <a:ext cx="8229600" cy="1143000"/>
          </a:xfrm>
        </p:spPr>
        <p:txBody>
          <a:bodyPr/>
          <a:lstStyle/>
          <a:p>
            <a:pPr algn="l"/>
            <a:r>
              <a:rPr lang="it-IT" b="1" dirty="0">
                <a:solidFill>
                  <a:srgbClr val="0070C0"/>
                </a:solidFill>
              </a:rPr>
              <a:t>PNE </a:t>
            </a:r>
            <a:r>
              <a:rPr lang="it-IT" b="1" dirty="0" smtClean="0">
                <a:solidFill>
                  <a:srgbClr val="0070C0"/>
                </a:solidFill>
              </a:rPr>
              <a:t>2017 – Alcuni esempi</a:t>
            </a:r>
            <a:endParaRPr lang="it-IT" dirty="0"/>
          </a:p>
        </p:txBody>
      </p:sp>
    </p:spTree>
    <p:extLst>
      <p:ext uri="{BB962C8B-B14F-4D97-AF65-F5344CB8AC3E}">
        <p14:creationId xmlns:p14="http://schemas.microsoft.com/office/powerpoint/2010/main" val="4216630324"/>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sz="2700" b="1" dirty="0" smtClean="0">
                <a:solidFill>
                  <a:srgbClr val="0070C0"/>
                </a:solidFill>
              </a:rPr>
              <a:t>Risultati #1 – </a:t>
            </a:r>
            <a:r>
              <a:rPr lang="it-IT" dirty="0" smtClean="0"/>
              <a:t>INFARTO MIOCARDICO ACUTO</a:t>
            </a:r>
            <a:endParaRPr lang="en-GB" dirty="0"/>
          </a:p>
        </p:txBody>
      </p:sp>
      <p:sp>
        <p:nvSpPr>
          <p:cNvPr id="5" name="Segnaposto contenuto 4"/>
          <p:cNvSpPr>
            <a:spLocks noGrp="1"/>
          </p:cNvSpPr>
          <p:nvPr>
            <p:ph idx="1"/>
          </p:nvPr>
        </p:nvSpPr>
        <p:spPr>
          <a:xfrm>
            <a:off x="457200" y="1916832"/>
            <a:ext cx="8229600" cy="4209331"/>
          </a:xfrm>
        </p:spPr>
        <p:txBody>
          <a:bodyPr>
            <a:normAutofit/>
          </a:bodyPr>
          <a:lstStyle/>
          <a:p>
            <a:r>
              <a:rPr lang="it-IT" sz="2800" dirty="0" smtClean="0"/>
              <a:t>I decessi a </a:t>
            </a:r>
            <a:r>
              <a:rPr lang="it-IT" sz="2800" b="1" dirty="0" smtClean="0"/>
              <a:t>30 </a:t>
            </a:r>
            <a:r>
              <a:rPr lang="it-IT" sz="2800" b="1" dirty="0"/>
              <a:t>giorni dal </a:t>
            </a:r>
            <a:r>
              <a:rPr lang="it-IT" sz="2800" b="1" dirty="0" smtClean="0"/>
              <a:t>ricovero </a:t>
            </a:r>
            <a:r>
              <a:rPr lang="it-IT" sz="2800" dirty="0" smtClean="0"/>
              <a:t>per </a:t>
            </a:r>
            <a:r>
              <a:rPr lang="it-IT" sz="2800" dirty="0"/>
              <a:t>infarto acuto del </a:t>
            </a:r>
            <a:r>
              <a:rPr lang="it-IT" sz="2800" dirty="0" smtClean="0"/>
              <a:t>miocardio</a:t>
            </a:r>
            <a:r>
              <a:rPr lang="it-IT" sz="2800" dirty="0"/>
              <a:t> </a:t>
            </a:r>
            <a:r>
              <a:rPr lang="it-IT" sz="2800" dirty="0" smtClean="0"/>
              <a:t>sono in calo (dal </a:t>
            </a:r>
            <a:r>
              <a:rPr lang="it-IT" sz="2800" dirty="0"/>
              <a:t>10,4% del 2010 al 9,0% del </a:t>
            </a:r>
            <a:r>
              <a:rPr lang="it-IT" sz="2800" dirty="0" smtClean="0"/>
              <a:t>2015)</a:t>
            </a:r>
          </a:p>
          <a:p>
            <a:endParaRPr lang="it-IT" sz="2800" dirty="0" smtClean="0"/>
          </a:p>
          <a:p>
            <a:r>
              <a:rPr lang="it-IT" sz="2800" dirty="0" smtClean="0"/>
              <a:t>Bassa </a:t>
            </a:r>
            <a:r>
              <a:rPr lang="it-IT" sz="2800" dirty="0"/>
              <a:t>la variabilità interregionale e discreta quella intra regionale, con valori che variano da un minimo dell’1,3% ad un massimo del 25</a:t>
            </a:r>
            <a:r>
              <a:rPr lang="it-IT" sz="2800" dirty="0" smtClean="0"/>
              <a:t>%</a:t>
            </a:r>
            <a:endParaRPr lang="en-GB" sz="2800" dirty="0"/>
          </a:p>
        </p:txBody>
      </p:sp>
    </p:spTree>
    <p:extLst>
      <p:ext uri="{BB962C8B-B14F-4D97-AF65-F5344CB8AC3E}">
        <p14:creationId xmlns:p14="http://schemas.microsoft.com/office/powerpoint/2010/main" val="3359924799"/>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sz="2700" b="1" dirty="0" smtClean="0">
                <a:solidFill>
                  <a:srgbClr val="0070C0"/>
                </a:solidFill>
              </a:rPr>
              <a:t>Risultati #1 – </a:t>
            </a:r>
            <a:r>
              <a:rPr lang="it-IT" dirty="0" smtClean="0"/>
              <a:t>INFARTO MIOCARDICO ACUTO</a:t>
            </a:r>
            <a:endParaRPr lang="en-GB" dirty="0"/>
          </a:p>
        </p:txBody>
      </p:sp>
      <p:sp>
        <p:nvSpPr>
          <p:cNvPr id="5" name="Segnaposto contenuto 4"/>
          <p:cNvSpPr>
            <a:spLocks noGrp="1"/>
          </p:cNvSpPr>
          <p:nvPr>
            <p:ph idx="1"/>
          </p:nvPr>
        </p:nvSpPr>
        <p:spPr/>
        <p:txBody>
          <a:bodyPr/>
          <a:lstStyle/>
          <a:p>
            <a:endParaRPr lang="en-GB"/>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6407"/>
            <a:ext cx="9150239" cy="5324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299121"/>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3" name="Segnaposto contenuto 2"/>
          <p:cNvSpPr>
            <a:spLocks noGrp="1"/>
          </p:cNvSpPr>
          <p:nvPr>
            <p:ph idx="1"/>
          </p:nvPr>
        </p:nvSpPr>
        <p:spPr/>
        <p:txBody>
          <a:bodyPr/>
          <a:lstStyle/>
          <a:p>
            <a:endParaRPr lang="en-GB"/>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444"/>
            <a:ext cx="9228803" cy="6795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0684980"/>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Immagine 1" descr="small hospital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22225"/>
            <a:ext cx="6661151"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Immagine 2" descr="Schermata 2016-04-18 alle 07.59.2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890710">
            <a:off x="1489075" y="4557713"/>
            <a:ext cx="78359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Immagine 3" descr="Schermata 2017-02-23 alle 06.47.0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80138" y="4797425"/>
            <a:ext cx="2935287"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726288"/>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a:bodyPr>
          <a:lstStyle/>
          <a:p>
            <a:r>
              <a:rPr lang="it-IT" sz="2700" b="1" dirty="0" smtClean="0">
                <a:solidFill>
                  <a:srgbClr val="0070C0"/>
                </a:solidFill>
              </a:rPr>
              <a:t>Risultati #2 – </a:t>
            </a:r>
            <a:r>
              <a:rPr lang="it-IT" dirty="0" smtClean="0"/>
              <a:t>TAGLIO CESAREO</a:t>
            </a:r>
            <a:endParaRPr lang="en-GB" dirty="0"/>
          </a:p>
        </p:txBody>
      </p:sp>
      <p:sp>
        <p:nvSpPr>
          <p:cNvPr id="5" name="Segnaposto contenuto 4"/>
          <p:cNvSpPr>
            <a:spLocks noGrp="1"/>
          </p:cNvSpPr>
          <p:nvPr>
            <p:ph idx="1"/>
          </p:nvPr>
        </p:nvSpPr>
        <p:spPr/>
        <p:txBody>
          <a:bodyPr>
            <a:normAutofit fontScale="92500" lnSpcReduction="10000"/>
          </a:bodyPr>
          <a:lstStyle/>
          <a:p>
            <a:endParaRPr lang="it-IT" dirty="0" smtClean="0"/>
          </a:p>
          <a:p>
            <a:r>
              <a:rPr lang="it-IT" dirty="0" smtClean="0"/>
              <a:t>Dati PNE 2016 INCORAGGIANTI: progressivo decremento  dal </a:t>
            </a:r>
            <a:r>
              <a:rPr lang="it-IT" dirty="0"/>
              <a:t>29% del 2010 al 25% del </a:t>
            </a:r>
            <a:r>
              <a:rPr lang="it-IT" dirty="0" smtClean="0"/>
              <a:t>2015</a:t>
            </a:r>
          </a:p>
          <a:p>
            <a:endParaRPr lang="it-IT" dirty="0" smtClean="0"/>
          </a:p>
          <a:p>
            <a:r>
              <a:rPr lang="it-IT" dirty="0" smtClean="0"/>
              <a:t>Negli </a:t>
            </a:r>
            <a:r>
              <a:rPr lang="it-IT" dirty="0"/>
              <a:t>ultimi 5 anni sono circa 45.000 le donne alle quali è stato risparmiato un taglio cesareo primario, di cui 12.000 nel </a:t>
            </a:r>
            <a:r>
              <a:rPr lang="it-IT" dirty="0" smtClean="0"/>
              <a:t>2015</a:t>
            </a:r>
          </a:p>
          <a:p>
            <a:endParaRPr lang="it-IT" dirty="0" smtClean="0"/>
          </a:p>
          <a:p>
            <a:r>
              <a:rPr lang="it-IT" dirty="0" smtClean="0"/>
              <a:t>Gradiente NORD-SUD (20%)</a:t>
            </a:r>
            <a:endParaRPr lang="en-GB" dirty="0"/>
          </a:p>
        </p:txBody>
      </p:sp>
    </p:spTree>
    <p:extLst>
      <p:ext uri="{BB962C8B-B14F-4D97-AF65-F5344CB8AC3E}">
        <p14:creationId xmlns:p14="http://schemas.microsoft.com/office/powerpoint/2010/main" val="3472330241"/>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a:bodyPr>
          <a:lstStyle/>
          <a:p>
            <a:r>
              <a:rPr lang="it-IT" sz="2700" b="1" dirty="0" smtClean="0">
                <a:solidFill>
                  <a:srgbClr val="0070C0"/>
                </a:solidFill>
              </a:rPr>
              <a:t>Risultati #2 – </a:t>
            </a:r>
            <a:r>
              <a:rPr lang="it-IT" dirty="0" smtClean="0"/>
              <a:t>TAGLIO CESAREO</a:t>
            </a:r>
            <a:endParaRPr lang="en-GB" dirty="0"/>
          </a:p>
        </p:txBody>
      </p:sp>
      <p:sp>
        <p:nvSpPr>
          <p:cNvPr id="5" name="Segnaposto contenuto 4"/>
          <p:cNvSpPr>
            <a:spLocks noGrp="1"/>
          </p:cNvSpPr>
          <p:nvPr>
            <p:ph idx="1"/>
          </p:nvPr>
        </p:nvSpPr>
        <p:spPr>
          <a:xfrm>
            <a:off x="457200" y="1600201"/>
            <a:ext cx="8229600" cy="1756792"/>
          </a:xfrm>
        </p:spPr>
        <p:txBody>
          <a:bodyPr>
            <a:normAutofit fontScale="62500" lnSpcReduction="20000"/>
          </a:bodyPr>
          <a:lstStyle/>
          <a:p>
            <a:r>
              <a:rPr lang="it-IT" dirty="0"/>
              <a:t>Il Ministero della Salute fissa al </a:t>
            </a:r>
            <a:r>
              <a:rPr lang="it-IT" b="1" dirty="0"/>
              <a:t>25% </a:t>
            </a:r>
            <a:r>
              <a:rPr lang="it-IT" dirty="0"/>
              <a:t>la quota massima di cesarei primari per le maternità con più di 1000 parti annui e </a:t>
            </a:r>
            <a:r>
              <a:rPr lang="it-IT" b="1" dirty="0"/>
              <a:t>15%</a:t>
            </a:r>
            <a:r>
              <a:rPr lang="it-IT" dirty="0"/>
              <a:t> per le maternità con meno di 1000 parti annui </a:t>
            </a:r>
          </a:p>
          <a:p>
            <a:r>
              <a:rPr lang="it-IT" dirty="0" smtClean="0"/>
              <a:t>Il </a:t>
            </a:r>
            <a:r>
              <a:rPr lang="it-IT" dirty="0"/>
              <a:t>ricorso al parto cesareo rispetto a quello naturale comporta maggiori rischi per la donna e per il bambino ed è richiesto solo in caso di indicazioni cliniche specifiche)</a:t>
            </a:r>
          </a:p>
          <a:p>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2" y="3356992"/>
            <a:ext cx="9144000" cy="325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87031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omnies.cincom.com/wp-content/uploads/2009/09/952295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165664" y="2572929"/>
            <a:ext cx="6525345" cy="13794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505" name="Rectangle 2"/>
          <p:cNvSpPr>
            <a:spLocks noGrp="1" noChangeArrowheads="1"/>
          </p:cNvSpPr>
          <p:nvPr>
            <p:ph type="title"/>
          </p:nvPr>
        </p:nvSpPr>
        <p:spPr>
          <a:xfrm>
            <a:off x="395536" y="557808"/>
            <a:ext cx="7128792" cy="1143000"/>
          </a:xfrm>
        </p:spPr>
        <p:txBody>
          <a:bodyPr vert="horz" wrap="square" lIns="68580" tIns="34290" rIns="68580" bIns="34290" numCol="1" anchor="t" anchorCtr="0" compatLnSpc="1">
            <a:prstTxWarp prst="textNoShape">
              <a:avLst/>
            </a:prstTxWarp>
            <a:noAutofit/>
          </a:bodyPr>
          <a:lstStyle/>
          <a:p>
            <a:pPr eaLnBrk="1" hangingPunct="1">
              <a:lnSpc>
                <a:spcPct val="100000"/>
              </a:lnSpc>
            </a:pPr>
            <a:r>
              <a:rPr lang="en-GB" altLang="it-IT" sz="2800" dirty="0" err="1" smtClean="0">
                <a:solidFill>
                  <a:srgbClr val="FF0000"/>
                </a:solidFill>
                <a:ea typeface="ＭＳ Ｐゴシック" pitchFamily="34" charset="-128"/>
              </a:rPr>
              <a:t>Opinione</a:t>
            </a:r>
            <a:r>
              <a:rPr lang="en-GB" altLang="it-IT" sz="2800" dirty="0" smtClean="0">
                <a:solidFill>
                  <a:srgbClr val="FF0000"/>
                </a:solidFill>
                <a:ea typeface="ＭＳ Ｐゴシック" pitchFamily="34" charset="-128"/>
              </a:rPr>
              <a:t> </a:t>
            </a:r>
            <a:r>
              <a:rPr lang="en-GB" altLang="it-IT" sz="2800" dirty="0" err="1" smtClean="0">
                <a:solidFill>
                  <a:srgbClr val="FF0000"/>
                </a:solidFill>
                <a:ea typeface="ＭＳ Ｐゴシック" pitchFamily="34" charset="-128"/>
              </a:rPr>
              <a:t>dei</a:t>
            </a:r>
            <a:r>
              <a:rPr lang="en-GB" altLang="it-IT" sz="2800" dirty="0" smtClean="0">
                <a:solidFill>
                  <a:srgbClr val="FF0000"/>
                </a:solidFill>
                <a:ea typeface="ＭＳ Ｐゴシック" pitchFamily="34" charset="-128"/>
              </a:rPr>
              <a:t> </a:t>
            </a:r>
            <a:r>
              <a:rPr lang="en-GB" altLang="it-IT" sz="2800" dirty="0" err="1" smtClean="0">
                <a:solidFill>
                  <a:srgbClr val="FF0000"/>
                </a:solidFill>
                <a:ea typeface="ＭＳ Ｐゴシック" pitchFamily="34" charset="-128"/>
              </a:rPr>
              <a:t>medici</a:t>
            </a:r>
            <a:r>
              <a:rPr lang="en-GB" altLang="it-IT" sz="2800" dirty="0" smtClean="0">
                <a:solidFill>
                  <a:srgbClr val="FF0000"/>
                </a:solidFill>
                <a:ea typeface="ＭＳ Ｐゴシック" pitchFamily="34" charset="-128"/>
              </a:rPr>
              <a:t> </a:t>
            </a:r>
            <a:r>
              <a:rPr lang="en-GB" altLang="it-IT" sz="2800" dirty="0" err="1" smtClean="0">
                <a:solidFill>
                  <a:srgbClr val="FF0000"/>
                </a:solidFill>
                <a:ea typeface="ＭＳ Ｐゴシック" pitchFamily="34" charset="-128"/>
              </a:rPr>
              <a:t>sulle</a:t>
            </a:r>
            <a:r>
              <a:rPr lang="en-GB" altLang="it-IT" sz="2800" dirty="0" smtClean="0">
                <a:solidFill>
                  <a:srgbClr val="FF0000"/>
                </a:solidFill>
                <a:ea typeface="ＭＳ Ｐゴシック" pitchFamily="34" charset="-128"/>
              </a:rPr>
              <a:t> </a:t>
            </a:r>
            <a:r>
              <a:rPr lang="en-GB" altLang="it-IT" sz="2800" dirty="0" err="1" smtClean="0">
                <a:solidFill>
                  <a:srgbClr val="FF0000"/>
                </a:solidFill>
                <a:ea typeface="ＭＳ Ｐゴシック" pitchFamily="34" charset="-128"/>
              </a:rPr>
              <a:t>più</a:t>
            </a:r>
            <a:r>
              <a:rPr lang="en-GB" altLang="it-IT" sz="2800" dirty="0" smtClean="0">
                <a:solidFill>
                  <a:srgbClr val="FF0000"/>
                </a:solidFill>
                <a:ea typeface="ＭＳ Ｐゴシック" pitchFamily="34" charset="-128"/>
              </a:rPr>
              <a:t> </a:t>
            </a:r>
            <a:r>
              <a:rPr lang="en-GB" altLang="it-IT" sz="2800" dirty="0" err="1" smtClean="0">
                <a:solidFill>
                  <a:srgbClr val="FF0000"/>
                </a:solidFill>
                <a:ea typeface="ＭＳ Ｐゴシック" pitchFamily="34" charset="-128"/>
              </a:rPr>
              <a:t>importanti</a:t>
            </a:r>
            <a:r>
              <a:rPr lang="en-GB" altLang="it-IT" sz="2800" dirty="0" smtClean="0">
                <a:solidFill>
                  <a:srgbClr val="FF0000"/>
                </a:solidFill>
                <a:ea typeface="ＭＳ Ｐゴシック" pitchFamily="34" charset="-128"/>
              </a:rPr>
              <a:t> </a:t>
            </a:r>
            <a:r>
              <a:rPr lang="en-GB" altLang="it-IT" sz="2800" dirty="0" err="1" smtClean="0">
                <a:solidFill>
                  <a:srgbClr val="FF0000"/>
                </a:solidFill>
                <a:ea typeface="ＭＳ Ｐゴシック" pitchFamily="34" charset="-128"/>
              </a:rPr>
              <a:t>innovazioni</a:t>
            </a:r>
            <a:r>
              <a:rPr lang="en-GB" altLang="it-IT" sz="2800" dirty="0" smtClean="0">
                <a:solidFill>
                  <a:srgbClr val="FF0000"/>
                </a:solidFill>
                <a:ea typeface="ＭＳ Ｐゴシック" pitchFamily="34" charset="-128"/>
              </a:rPr>
              <a:t> </a:t>
            </a:r>
            <a:r>
              <a:rPr lang="en-GB" altLang="it-IT" sz="2800" dirty="0" err="1" smtClean="0">
                <a:solidFill>
                  <a:srgbClr val="FF0000"/>
                </a:solidFill>
                <a:ea typeface="ＭＳ Ｐゴシック" pitchFamily="34" charset="-128"/>
              </a:rPr>
              <a:t>della</a:t>
            </a:r>
            <a:r>
              <a:rPr lang="en-GB" altLang="it-IT" sz="2800" dirty="0" smtClean="0">
                <a:solidFill>
                  <a:srgbClr val="FF0000"/>
                </a:solidFill>
                <a:ea typeface="ＭＳ Ｐゴシック" pitchFamily="34" charset="-128"/>
              </a:rPr>
              <a:t> </a:t>
            </a:r>
            <a:r>
              <a:rPr lang="en-GB" altLang="it-IT" sz="2800" dirty="0" err="1" smtClean="0">
                <a:solidFill>
                  <a:srgbClr val="FF0000"/>
                </a:solidFill>
                <a:ea typeface="ＭＳ Ｐゴシック" pitchFamily="34" charset="-128"/>
              </a:rPr>
              <a:t>seconda</a:t>
            </a:r>
            <a:r>
              <a:rPr lang="en-GB" altLang="it-IT" sz="2800" dirty="0" smtClean="0">
                <a:solidFill>
                  <a:srgbClr val="FF0000"/>
                </a:solidFill>
                <a:ea typeface="ＭＳ Ｐゴシック" pitchFamily="34" charset="-128"/>
              </a:rPr>
              <a:t> </a:t>
            </a:r>
            <a:r>
              <a:rPr lang="en-GB" altLang="it-IT" sz="2800" dirty="0" err="1" smtClean="0">
                <a:solidFill>
                  <a:srgbClr val="FF0000"/>
                </a:solidFill>
                <a:ea typeface="ＭＳ Ｐゴシック" pitchFamily="34" charset="-128"/>
              </a:rPr>
              <a:t>rivoluzione</a:t>
            </a:r>
            <a:r>
              <a:rPr lang="en-GB" altLang="it-IT" sz="2800" dirty="0" smtClean="0">
                <a:solidFill>
                  <a:srgbClr val="FF0000"/>
                </a:solidFill>
                <a:ea typeface="ＭＳ Ｐゴシック" pitchFamily="34" charset="-128"/>
              </a:rPr>
              <a:t> sanitaria</a:t>
            </a:r>
            <a:endParaRPr lang="en-GB" altLang="it-IT" sz="2800" dirty="0">
              <a:solidFill>
                <a:srgbClr val="FF0000"/>
              </a:solidFill>
              <a:ea typeface="ＭＳ Ｐゴシック" pitchFamily="34" charset="-128"/>
            </a:endParaRPr>
          </a:p>
        </p:txBody>
      </p:sp>
      <p:sp>
        <p:nvSpPr>
          <p:cNvPr id="21506" name="Rectangle 3"/>
          <p:cNvSpPr>
            <a:spLocks noGrp="1" noChangeArrowheads="1"/>
          </p:cNvSpPr>
          <p:nvPr>
            <p:ph type="body" sz="half" idx="4294967295"/>
          </p:nvPr>
        </p:nvSpPr>
        <p:spPr bwMode="auto">
          <a:xfrm>
            <a:off x="611560" y="1772816"/>
            <a:ext cx="2916324" cy="3692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Autofit/>
          </a:bodyPr>
          <a:lstStyle/>
          <a:p>
            <a:pPr marL="180975" indent="-180975" eaLnBrk="1" hangingPunct="1"/>
            <a:r>
              <a:rPr lang="en-GB" altLang="it-IT" sz="1800" dirty="0" err="1" smtClean="0">
                <a:solidFill>
                  <a:srgbClr val="002060"/>
                </a:solidFill>
                <a:ea typeface="ＭＳ Ｐゴシック" pitchFamily="34" charset="-128"/>
              </a:rPr>
              <a:t>Risonanza</a:t>
            </a:r>
            <a:r>
              <a:rPr lang="en-GB" altLang="it-IT" sz="1800" dirty="0" smtClean="0">
                <a:solidFill>
                  <a:srgbClr val="002060"/>
                </a:solidFill>
                <a:ea typeface="ＭＳ Ｐゴシック" pitchFamily="34" charset="-128"/>
              </a:rPr>
              <a:t> </a:t>
            </a:r>
            <a:r>
              <a:rPr lang="en-GB" altLang="it-IT" sz="1800" dirty="0" err="1" smtClean="0">
                <a:solidFill>
                  <a:srgbClr val="002060"/>
                </a:solidFill>
                <a:ea typeface="ＭＳ Ｐゴシック" pitchFamily="34" charset="-128"/>
              </a:rPr>
              <a:t>magnetica</a:t>
            </a:r>
            <a:r>
              <a:rPr lang="en-GB" altLang="it-IT" sz="1800" dirty="0" smtClean="0">
                <a:solidFill>
                  <a:srgbClr val="002060"/>
                </a:solidFill>
                <a:ea typeface="ＭＳ Ｐゴシック" pitchFamily="34" charset="-128"/>
              </a:rPr>
              <a:t> e TAC</a:t>
            </a:r>
            <a:endParaRPr lang="en-GB" altLang="it-IT" sz="1800" dirty="0">
              <a:solidFill>
                <a:srgbClr val="002060"/>
              </a:solidFill>
              <a:ea typeface="ＭＳ Ｐゴシック" pitchFamily="34" charset="-128"/>
            </a:endParaRPr>
          </a:p>
          <a:p>
            <a:pPr marL="180975" indent="-180975" eaLnBrk="1" hangingPunct="1"/>
            <a:r>
              <a:rPr lang="en-GB" altLang="it-IT" sz="1800" dirty="0">
                <a:solidFill>
                  <a:srgbClr val="002060"/>
                </a:solidFill>
                <a:ea typeface="ＭＳ Ｐゴシック" pitchFamily="34" charset="-128"/>
              </a:rPr>
              <a:t>ACE </a:t>
            </a:r>
            <a:r>
              <a:rPr lang="en-GB" altLang="it-IT" sz="1800" dirty="0" err="1" smtClean="0">
                <a:solidFill>
                  <a:srgbClr val="002060"/>
                </a:solidFill>
                <a:ea typeface="ＭＳ Ｐゴシック" pitchFamily="34" charset="-128"/>
              </a:rPr>
              <a:t>inibitori</a:t>
            </a:r>
            <a:r>
              <a:rPr lang="en-GB" altLang="it-IT" sz="1800" dirty="0" smtClean="0">
                <a:solidFill>
                  <a:srgbClr val="002060"/>
                </a:solidFill>
                <a:ea typeface="ＭＳ Ｐゴシック" pitchFamily="34" charset="-128"/>
              </a:rPr>
              <a:t> </a:t>
            </a:r>
            <a:endParaRPr lang="en-GB" altLang="it-IT" sz="1800" dirty="0">
              <a:solidFill>
                <a:srgbClr val="002060"/>
              </a:solidFill>
              <a:ea typeface="ＭＳ Ｐゴシック" pitchFamily="34" charset="-128"/>
            </a:endParaRPr>
          </a:p>
          <a:p>
            <a:pPr marL="180975" indent="-180975"/>
            <a:r>
              <a:rPr lang="it-IT" sz="1800" dirty="0">
                <a:solidFill>
                  <a:srgbClr val="002060"/>
                </a:solidFill>
                <a:ea typeface="ＭＳ Ｐゴシック" pitchFamily="34" charset="-128"/>
              </a:rPr>
              <a:t>Angioplastica con palloncino</a:t>
            </a:r>
          </a:p>
          <a:p>
            <a:pPr marL="180975" indent="-180975"/>
            <a:r>
              <a:rPr lang="en-GB" altLang="it-IT" sz="1800" dirty="0" err="1" smtClean="0">
                <a:solidFill>
                  <a:srgbClr val="002060"/>
                </a:solidFill>
                <a:ea typeface="ＭＳ Ｐゴシック" pitchFamily="34" charset="-128"/>
              </a:rPr>
              <a:t>Statine</a:t>
            </a:r>
            <a:r>
              <a:rPr lang="en-GB" altLang="it-IT" sz="1800" dirty="0" smtClean="0">
                <a:solidFill>
                  <a:srgbClr val="002060"/>
                </a:solidFill>
                <a:ea typeface="ＭＳ Ｐゴシック" pitchFamily="34" charset="-128"/>
              </a:rPr>
              <a:t> </a:t>
            </a:r>
            <a:endParaRPr lang="en-GB" altLang="it-IT" sz="1800" dirty="0">
              <a:solidFill>
                <a:srgbClr val="002060"/>
              </a:solidFill>
              <a:ea typeface="ＭＳ Ｐゴシック" pitchFamily="34" charset="-128"/>
            </a:endParaRPr>
          </a:p>
          <a:p>
            <a:pPr marL="180975" indent="-180975" eaLnBrk="1" hangingPunct="1"/>
            <a:r>
              <a:rPr lang="en-GB" altLang="it-IT" sz="1800" dirty="0" err="1" smtClean="0">
                <a:solidFill>
                  <a:srgbClr val="002060"/>
                </a:solidFill>
                <a:ea typeface="ＭＳ Ｐゴシック" pitchFamily="34" charset="-128"/>
              </a:rPr>
              <a:t>Mammografia</a:t>
            </a:r>
            <a:endParaRPr lang="en-GB" altLang="it-IT" sz="1800" dirty="0">
              <a:solidFill>
                <a:srgbClr val="002060"/>
              </a:solidFill>
              <a:ea typeface="ＭＳ Ｐゴシック" pitchFamily="34" charset="-128"/>
            </a:endParaRPr>
          </a:p>
          <a:p>
            <a:pPr marL="180975" indent="-180975"/>
            <a:r>
              <a:rPr lang="it-IT" sz="1800" dirty="0">
                <a:solidFill>
                  <a:srgbClr val="002060"/>
                </a:solidFill>
                <a:ea typeface="ＭＳ Ｐゴシック" pitchFamily="34" charset="-128"/>
              </a:rPr>
              <a:t>Innesto di bypass aorto-coronarico (CABG)</a:t>
            </a:r>
          </a:p>
          <a:p>
            <a:pPr marL="180975" indent="-180975"/>
            <a:r>
              <a:rPr lang="en-GB" altLang="it-IT" sz="1800" dirty="0" err="1" smtClean="0">
                <a:solidFill>
                  <a:srgbClr val="002060"/>
                </a:solidFill>
                <a:ea typeface="ＭＳ Ｐゴシック" pitchFamily="34" charset="-128"/>
              </a:rPr>
              <a:t>Inibitori</a:t>
            </a:r>
            <a:r>
              <a:rPr lang="en-GB" altLang="it-IT" sz="1800" dirty="0" smtClean="0">
                <a:solidFill>
                  <a:srgbClr val="002060"/>
                </a:solidFill>
                <a:ea typeface="ＭＳ Ｐゴシック" pitchFamily="34" charset="-128"/>
              </a:rPr>
              <a:t> </a:t>
            </a:r>
            <a:r>
              <a:rPr lang="en-GB" altLang="it-IT" sz="1800" dirty="0" err="1" smtClean="0">
                <a:solidFill>
                  <a:srgbClr val="002060"/>
                </a:solidFill>
                <a:ea typeface="ＭＳ Ｐゴシック" pitchFamily="34" charset="-128"/>
              </a:rPr>
              <a:t>della</a:t>
            </a:r>
            <a:r>
              <a:rPr lang="en-GB" altLang="it-IT" sz="1800" dirty="0" smtClean="0">
                <a:solidFill>
                  <a:srgbClr val="002060"/>
                </a:solidFill>
                <a:ea typeface="ＭＳ Ｐゴシック" pitchFamily="34" charset="-128"/>
              </a:rPr>
              <a:t> </a:t>
            </a:r>
            <a:r>
              <a:rPr lang="en-GB" altLang="it-IT" sz="1800" dirty="0" err="1" smtClean="0">
                <a:solidFill>
                  <a:srgbClr val="002060"/>
                </a:solidFill>
                <a:ea typeface="ＭＳ Ｐゴシック" pitchFamily="34" charset="-128"/>
              </a:rPr>
              <a:t>pompa</a:t>
            </a:r>
            <a:r>
              <a:rPr lang="en-GB" altLang="it-IT" sz="1800" dirty="0" smtClean="0">
                <a:solidFill>
                  <a:srgbClr val="002060"/>
                </a:solidFill>
                <a:ea typeface="ＭＳ Ｐゴシック" pitchFamily="34" charset="-128"/>
              </a:rPr>
              <a:t> </a:t>
            </a:r>
            <a:r>
              <a:rPr lang="en-GB" altLang="it-IT" sz="1800" dirty="0" err="1" smtClean="0">
                <a:solidFill>
                  <a:srgbClr val="002060"/>
                </a:solidFill>
                <a:ea typeface="ＭＳ Ｐゴシック" pitchFamily="34" charset="-128"/>
              </a:rPr>
              <a:t>protonica</a:t>
            </a:r>
            <a:r>
              <a:rPr lang="en-GB" altLang="it-IT" sz="1800" dirty="0" smtClean="0">
                <a:solidFill>
                  <a:srgbClr val="002060"/>
                </a:solidFill>
                <a:ea typeface="ＭＳ Ｐゴシック" pitchFamily="34" charset="-128"/>
              </a:rPr>
              <a:t> e and </a:t>
            </a:r>
            <a:r>
              <a:rPr lang="en-GB" altLang="it-IT" sz="1800" dirty="0" err="1" smtClean="0">
                <a:solidFill>
                  <a:srgbClr val="002060"/>
                </a:solidFill>
                <a:ea typeface="ＭＳ Ｐゴシック" pitchFamily="34" charset="-128"/>
              </a:rPr>
              <a:t>bloccanti</a:t>
            </a:r>
            <a:r>
              <a:rPr lang="en-GB" altLang="it-IT" sz="1800" dirty="0" smtClean="0">
                <a:solidFill>
                  <a:srgbClr val="002060"/>
                </a:solidFill>
                <a:ea typeface="ＭＳ Ｐゴシック" pitchFamily="34" charset="-128"/>
              </a:rPr>
              <a:t> H2</a:t>
            </a:r>
            <a:endParaRPr lang="en-GB" altLang="it-IT" sz="1800" dirty="0">
              <a:solidFill>
                <a:srgbClr val="002060"/>
              </a:solidFill>
              <a:ea typeface="ＭＳ Ｐゴシック" pitchFamily="34" charset="-128"/>
            </a:endParaRPr>
          </a:p>
          <a:p>
            <a:pPr marL="180975" indent="-180975"/>
            <a:r>
              <a:rPr lang="en-GB" altLang="it-IT" sz="1800" dirty="0" err="1" smtClean="0">
                <a:solidFill>
                  <a:srgbClr val="002060"/>
                </a:solidFill>
                <a:ea typeface="ＭＳ Ｐゴシック" pitchFamily="34" charset="-128"/>
              </a:rPr>
              <a:t>Antidepressivi</a:t>
            </a:r>
            <a:r>
              <a:rPr lang="en-GB" altLang="it-IT" sz="1800" dirty="0" smtClean="0">
                <a:solidFill>
                  <a:srgbClr val="002060"/>
                </a:solidFill>
                <a:ea typeface="ＭＳ Ｐゴシック" pitchFamily="34" charset="-128"/>
              </a:rPr>
              <a:t> </a:t>
            </a:r>
            <a:r>
              <a:rPr lang="en-GB" altLang="it-IT" sz="1800" dirty="0">
                <a:solidFill>
                  <a:srgbClr val="002060"/>
                </a:solidFill>
                <a:ea typeface="ＭＳ Ｐゴシック" pitchFamily="34" charset="-128"/>
              </a:rPr>
              <a:t>SSRI </a:t>
            </a:r>
            <a:r>
              <a:rPr lang="en-GB" altLang="it-IT" sz="1800" dirty="0" smtClean="0">
                <a:solidFill>
                  <a:srgbClr val="002060"/>
                </a:solidFill>
                <a:ea typeface="ＭＳ Ｐゴシック" pitchFamily="34" charset="-128"/>
              </a:rPr>
              <a:t>e </a:t>
            </a:r>
            <a:r>
              <a:rPr lang="en-GB" altLang="it-IT" sz="1800" dirty="0" err="1" smtClean="0">
                <a:solidFill>
                  <a:srgbClr val="002060"/>
                </a:solidFill>
                <a:ea typeface="ＭＳ Ｐゴシック" pitchFamily="34" charset="-128"/>
              </a:rPr>
              <a:t>recenti</a:t>
            </a:r>
            <a:r>
              <a:rPr lang="en-GB" altLang="it-IT" sz="1800" dirty="0" smtClean="0">
                <a:solidFill>
                  <a:srgbClr val="002060"/>
                </a:solidFill>
                <a:ea typeface="ＭＳ Ｐゴシック" pitchFamily="34" charset="-128"/>
              </a:rPr>
              <a:t> non-SSRI</a:t>
            </a:r>
            <a:endParaRPr lang="en-GB" altLang="it-IT" sz="1800" dirty="0">
              <a:solidFill>
                <a:srgbClr val="002060"/>
              </a:solidFill>
              <a:ea typeface="ＭＳ Ｐゴシック" pitchFamily="34" charset="-128"/>
            </a:endParaRPr>
          </a:p>
        </p:txBody>
      </p:sp>
      <p:sp>
        <p:nvSpPr>
          <p:cNvPr id="21507" name="Rectangle 4"/>
          <p:cNvSpPr>
            <a:spLocks noGrp="1" noChangeArrowheads="1"/>
          </p:cNvSpPr>
          <p:nvPr>
            <p:ph type="body" sz="half" idx="2"/>
          </p:nvPr>
        </p:nvSpPr>
        <p:spPr bwMode="auto">
          <a:xfrm>
            <a:off x="3563889" y="1772816"/>
            <a:ext cx="3240361" cy="3311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Autofit/>
          </a:bodyPr>
          <a:lstStyle/>
          <a:p>
            <a:pPr marL="180975" indent="-180975"/>
            <a:r>
              <a:rPr lang="en-GB" altLang="it-IT" sz="1800" dirty="0" err="1" smtClean="0">
                <a:solidFill>
                  <a:srgbClr val="002060"/>
                </a:solidFill>
                <a:ea typeface="ＭＳ Ｐゴシック" pitchFamily="34" charset="-128"/>
              </a:rPr>
              <a:t>Estrazione</a:t>
            </a:r>
            <a:r>
              <a:rPr lang="en-GB" altLang="it-IT" sz="1800" dirty="0" smtClean="0">
                <a:solidFill>
                  <a:srgbClr val="002060"/>
                </a:solidFill>
                <a:ea typeface="ＭＳ Ｐゴシック" pitchFamily="34" charset="-128"/>
              </a:rPr>
              <a:t> </a:t>
            </a:r>
            <a:r>
              <a:rPr lang="en-GB" altLang="it-IT" sz="1800" dirty="0" err="1" smtClean="0">
                <a:solidFill>
                  <a:srgbClr val="002060"/>
                </a:solidFill>
                <a:ea typeface="ＭＳ Ｐゴシック" pitchFamily="34" charset="-128"/>
              </a:rPr>
              <a:t>della</a:t>
            </a:r>
            <a:r>
              <a:rPr lang="en-GB" altLang="it-IT" sz="1800" dirty="0" smtClean="0">
                <a:solidFill>
                  <a:srgbClr val="002060"/>
                </a:solidFill>
                <a:ea typeface="ＭＳ Ｐゴシック" pitchFamily="34" charset="-128"/>
              </a:rPr>
              <a:t> </a:t>
            </a:r>
            <a:r>
              <a:rPr lang="en-GB" altLang="it-IT" sz="1800" dirty="0" err="1" smtClean="0">
                <a:solidFill>
                  <a:srgbClr val="002060"/>
                </a:solidFill>
                <a:ea typeface="ＭＳ Ｐゴシック" pitchFamily="34" charset="-128"/>
              </a:rPr>
              <a:t>cataratta</a:t>
            </a:r>
            <a:r>
              <a:rPr lang="en-GB" altLang="it-IT" sz="1800" dirty="0" smtClean="0">
                <a:solidFill>
                  <a:srgbClr val="002060"/>
                </a:solidFill>
                <a:ea typeface="ＭＳ Ｐゴシック" pitchFamily="34" charset="-128"/>
              </a:rPr>
              <a:t> e </a:t>
            </a:r>
            <a:r>
              <a:rPr lang="en-GB" altLang="it-IT" sz="1800" dirty="0" err="1" smtClean="0">
                <a:solidFill>
                  <a:srgbClr val="002060"/>
                </a:solidFill>
                <a:ea typeface="ＭＳ Ｐゴシック" pitchFamily="34" charset="-128"/>
              </a:rPr>
              <a:t>impianti</a:t>
            </a:r>
            <a:r>
              <a:rPr lang="en-GB" altLang="it-IT" sz="1800" dirty="0" smtClean="0">
                <a:solidFill>
                  <a:srgbClr val="002060"/>
                </a:solidFill>
                <a:ea typeface="ＭＳ Ｐゴシック" pitchFamily="34" charset="-128"/>
              </a:rPr>
              <a:t> </a:t>
            </a:r>
            <a:r>
              <a:rPr lang="en-GB" altLang="it-IT" sz="1800" dirty="0" err="1" smtClean="0">
                <a:solidFill>
                  <a:srgbClr val="002060"/>
                </a:solidFill>
                <a:ea typeface="ＭＳ Ｐゴシック" pitchFamily="34" charset="-128"/>
              </a:rPr>
              <a:t>oculari</a:t>
            </a:r>
            <a:endParaRPr lang="en-GB" altLang="it-IT" sz="1800" dirty="0">
              <a:solidFill>
                <a:srgbClr val="002060"/>
              </a:solidFill>
              <a:ea typeface="ＭＳ Ｐゴシック" pitchFamily="34" charset="-128"/>
            </a:endParaRPr>
          </a:p>
          <a:p>
            <a:pPr marL="180975" indent="-180975"/>
            <a:r>
              <a:rPr lang="it-IT" sz="1800" dirty="0" err="1" smtClean="0">
                <a:solidFill>
                  <a:srgbClr val="002060"/>
                </a:solidFill>
                <a:ea typeface="ＭＳ Ｐゴシック" pitchFamily="34" charset="-128"/>
              </a:rPr>
              <a:t>Artroprotesi</a:t>
            </a:r>
            <a:r>
              <a:rPr lang="it-IT" sz="1800" dirty="0">
                <a:solidFill>
                  <a:srgbClr val="002060"/>
                </a:solidFill>
                <a:ea typeface="ＭＳ Ｐゴシック" pitchFamily="34" charset="-128"/>
              </a:rPr>
              <a:t> dell’anca e del ginocchio</a:t>
            </a:r>
          </a:p>
          <a:p>
            <a:pPr marL="180975" indent="-180975"/>
            <a:r>
              <a:rPr lang="it-IT" sz="1800" dirty="0">
                <a:solidFill>
                  <a:srgbClr val="002060"/>
                </a:solidFill>
                <a:ea typeface="ＭＳ Ｐゴシック" pitchFamily="34" charset="-128"/>
              </a:rPr>
              <a:t>Ultrasonografia</a:t>
            </a:r>
          </a:p>
          <a:p>
            <a:pPr marL="180975" indent="-180975"/>
            <a:r>
              <a:rPr lang="en-GB" altLang="it-IT" sz="1800" dirty="0" err="1" smtClean="0">
                <a:solidFill>
                  <a:srgbClr val="002060"/>
                </a:solidFill>
                <a:ea typeface="ＭＳ Ｐゴシック" pitchFamily="34" charset="-128"/>
              </a:rPr>
              <a:t>Endoscopia</a:t>
            </a:r>
            <a:r>
              <a:rPr lang="en-GB" altLang="it-IT" sz="1800" dirty="0" smtClean="0">
                <a:solidFill>
                  <a:srgbClr val="002060"/>
                </a:solidFill>
                <a:ea typeface="ＭＳ Ｐゴシック" pitchFamily="34" charset="-128"/>
              </a:rPr>
              <a:t> </a:t>
            </a:r>
            <a:r>
              <a:rPr lang="en-GB" altLang="it-IT" sz="1800" dirty="0" err="1" smtClean="0">
                <a:solidFill>
                  <a:srgbClr val="002060"/>
                </a:solidFill>
                <a:ea typeface="ＭＳ Ｐゴシック" pitchFamily="34" charset="-128"/>
              </a:rPr>
              <a:t>gastrointestinale</a:t>
            </a:r>
            <a:endParaRPr lang="en-GB" altLang="it-IT" sz="1800" dirty="0">
              <a:solidFill>
                <a:srgbClr val="002060"/>
              </a:solidFill>
              <a:ea typeface="ＭＳ Ｐゴシック" pitchFamily="34" charset="-128"/>
            </a:endParaRPr>
          </a:p>
          <a:p>
            <a:pPr marL="180975" indent="-180975"/>
            <a:r>
              <a:rPr lang="it-IT" sz="1800" dirty="0">
                <a:solidFill>
                  <a:srgbClr val="002060"/>
                </a:solidFill>
                <a:ea typeface="ＭＳ Ｐゴシック" pitchFamily="34" charset="-128"/>
              </a:rPr>
              <a:t>Steroidi per via inalatoria per l’asma </a:t>
            </a:r>
          </a:p>
          <a:p>
            <a:pPr marL="180975" indent="-180975"/>
            <a:r>
              <a:rPr lang="en-GB" altLang="it-IT" sz="1800" dirty="0" err="1" smtClean="0">
                <a:solidFill>
                  <a:srgbClr val="002060"/>
                </a:solidFill>
                <a:ea typeface="ＭＳ Ｐゴシック" pitchFamily="34" charset="-128"/>
              </a:rPr>
              <a:t>Chirurgia</a:t>
            </a:r>
            <a:r>
              <a:rPr lang="en-GB" altLang="it-IT" sz="1800" dirty="0" smtClean="0">
                <a:solidFill>
                  <a:srgbClr val="002060"/>
                </a:solidFill>
                <a:ea typeface="ＭＳ Ｐゴシック" pitchFamily="34" charset="-128"/>
              </a:rPr>
              <a:t> </a:t>
            </a:r>
            <a:r>
              <a:rPr lang="en-GB" altLang="it-IT" sz="1800" dirty="0" err="1" smtClean="0">
                <a:solidFill>
                  <a:srgbClr val="002060"/>
                </a:solidFill>
                <a:ea typeface="ＭＳ Ｐゴシック" pitchFamily="34" charset="-128"/>
              </a:rPr>
              <a:t>laparoscopica</a:t>
            </a:r>
            <a:endParaRPr lang="en-GB" altLang="it-IT" sz="1800" dirty="0">
              <a:solidFill>
                <a:srgbClr val="002060"/>
              </a:solidFill>
              <a:ea typeface="ＭＳ Ｐゴシック" pitchFamily="34" charset="-128"/>
            </a:endParaRPr>
          </a:p>
          <a:p>
            <a:pPr marL="180975" indent="-180975"/>
            <a:r>
              <a:rPr lang="it-IT" sz="1800" dirty="0">
                <a:solidFill>
                  <a:srgbClr val="002060"/>
                </a:solidFill>
                <a:ea typeface="ＭＳ Ｐゴシック" pitchFamily="34" charset="-128"/>
              </a:rPr>
              <a:t>Farmaci antinfiammatori non-steroidei</a:t>
            </a:r>
          </a:p>
          <a:p>
            <a:pPr marL="180975" indent="-180975"/>
            <a:r>
              <a:rPr lang="en-GB" altLang="it-IT" sz="1800" dirty="0" err="1" smtClean="0">
                <a:solidFill>
                  <a:srgbClr val="002060"/>
                </a:solidFill>
                <a:ea typeface="ＭＳ Ｐゴシック" pitchFamily="34" charset="-128"/>
              </a:rPr>
              <a:t>Enzimi</a:t>
            </a:r>
            <a:r>
              <a:rPr lang="en-GB" altLang="it-IT" sz="1800" dirty="0" smtClean="0">
                <a:solidFill>
                  <a:srgbClr val="002060"/>
                </a:solidFill>
                <a:ea typeface="ＭＳ Ｐゴシック" pitchFamily="34" charset="-128"/>
              </a:rPr>
              <a:t> </a:t>
            </a:r>
            <a:r>
              <a:rPr lang="en-GB" altLang="it-IT" sz="1800" dirty="0" err="1" smtClean="0">
                <a:solidFill>
                  <a:srgbClr val="002060"/>
                </a:solidFill>
                <a:ea typeface="ＭＳ Ｐゴシック" pitchFamily="34" charset="-128"/>
              </a:rPr>
              <a:t>cardiaci</a:t>
            </a:r>
            <a:endParaRPr lang="en-GB" altLang="it-IT" sz="1800" dirty="0">
              <a:solidFill>
                <a:srgbClr val="002060"/>
              </a:solidFill>
              <a:ea typeface="ＭＳ Ｐゴシック" pitchFamily="34" charset="-128"/>
            </a:endParaRPr>
          </a:p>
          <a:p>
            <a:pPr marL="0" indent="0">
              <a:buNone/>
            </a:pPr>
            <a:r>
              <a:rPr lang="en-GB" altLang="it-IT" sz="1575" dirty="0">
                <a:solidFill>
                  <a:srgbClr val="002060"/>
                </a:solidFill>
                <a:ea typeface="ＭＳ Ｐゴシック" pitchFamily="34" charset="-128"/>
              </a:rPr>
              <a:t>	</a:t>
            </a:r>
          </a:p>
        </p:txBody>
      </p:sp>
      <p:sp>
        <p:nvSpPr>
          <p:cNvPr id="21508" name="Text Box 5"/>
          <p:cNvSpPr txBox="1">
            <a:spLocks noChangeArrowheads="1"/>
          </p:cNvSpPr>
          <p:nvPr/>
        </p:nvSpPr>
        <p:spPr bwMode="auto">
          <a:xfrm>
            <a:off x="1601670" y="6611781"/>
            <a:ext cx="567063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altLang="it-IT" sz="750" b="1" dirty="0">
                <a:solidFill>
                  <a:srgbClr val="003399"/>
                </a:solidFill>
                <a:latin typeface="+mn-lt"/>
                <a:ea typeface="ＭＳ Ｐゴシック" charset="0"/>
                <a:cs typeface="ＭＳ Ｐゴシック" charset="0"/>
              </a:rPr>
              <a:t>Source: </a:t>
            </a:r>
            <a:r>
              <a:rPr lang="en-GB" altLang="it-IT" sz="750" dirty="0">
                <a:solidFill>
                  <a:srgbClr val="003399"/>
                </a:solidFill>
                <a:latin typeface="+mn-lt"/>
                <a:ea typeface="ＭＳ Ｐゴシック" charset="0"/>
                <a:cs typeface="ＭＳ Ｐゴシック" charset="0"/>
              </a:rPr>
              <a:t>Fuchs, VR et al, Physicians’ views of the relative importance of  thirty medical innovations, Health Affairs,  2001</a:t>
            </a:r>
          </a:p>
        </p:txBody>
      </p:sp>
      <p:sp>
        <p:nvSpPr>
          <p:cNvPr id="6" name="Rettangolo 5"/>
          <p:cNvSpPr/>
          <p:nvPr/>
        </p:nvSpPr>
        <p:spPr>
          <a:xfrm>
            <a:off x="1115616" y="15007"/>
            <a:ext cx="5670630" cy="415498"/>
          </a:xfrm>
          <a:prstGeom prst="rect">
            <a:avLst/>
          </a:prstGeom>
        </p:spPr>
        <p:txBody>
          <a:bodyPr wrap="square">
            <a:spAutoFit/>
          </a:bodyPr>
          <a:lstStyle/>
          <a:p>
            <a:pPr algn="ctr"/>
            <a:r>
              <a:rPr lang="en-US" sz="2100" b="1" dirty="0" err="1" smtClean="0">
                <a:solidFill>
                  <a:srgbClr val="002060"/>
                </a:solidFill>
                <a:cs typeface="Times New Roman" pitchFamily="18" charset="0"/>
              </a:rPr>
              <a:t>Innovazione</a:t>
            </a:r>
            <a:r>
              <a:rPr lang="en-US" sz="2100" b="1" dirty="0" smtClean="0">
                <a:solidFill>
                  <a:srgbClr val="002060"/>
                </a:solidFill>
                <a:cs typeface="Times New Roman" pitchFamily="18" charset="0"/>
              </a:rPr>
              <a:t> </a:t>
            </a:r>
            <a:r>
              <a:rPr lang="en-US" sz="2100" b="1" dirty="0" err="1" smtClean="0">
                <a:solidFill>
                  <a:srgbClr val="002060"/>
                </a:solidFill>
                <a:cs typeface="Times New Roman" pitchFamily="18" charset="0"/>
              </a:rPr>
              <a:t>tecnologica</a:t>
            </a:r>
            <a:endParaRPr lang="it-IT" sz="2100" b="1" dirty="0">
              <a:solidFill>
                <a:srgbClr val="002060"/>
              </a:solidFill>
              <a:cs typeface="Times New Roman" pitchFamily="18" charset="0"/>
            </a:endParaRPr>
          </a:p>
        </p:txBody>
      </p:sp>
    </p:spTree>
    <p:extLst>
      <p:ext uri="{BB962C8B-B14F-4D97-AF65-F5344CB8AC3E}">
        <p14:creationId xmlns:p14="http://schemas.microsoft.com/office/powerpoint/2010/main" val="362370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 calcmode="lin" valueType="num">
                                      <p:cBhvr additive="base">
                                        <p:cTn id="7" dur="500"/>
                                        <p:tgtEl>
                                          <p:spTgt spid="2150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1506">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1506">
                                            <p:txEl>
                                              <p:pRg st="1" end="1"/>
                                            </p:txEl>
                                          </p:spTgt>
                                        </p:tgtEl>
                                        <p:attrNameLst>
                                          <p:attrName>style.visibility</p:attrName>
                                        </p:attrNameLst>
                                      </p:cBhvr>
                                      <p:to>
                                        <p:strVal val="visible"/>
                                      </p:to>
                                    </p:set>
                                    <p:anim calcmode="lin" valueType="num">
                                      <p:cBhvr additive="base">
                                        <p:cTn id="12" dur="500"/>
                                        <p:tgtEl>
                                          <p:spTgt spid="21506">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21506">
                                            <p:txEl>
                                              <p:pRg st="1" end="1"/>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21506">
                                            <p:txEl>
                                              <p:pRg st="2" end="2"/>
                                            </p:txEl>
                                          </p:spTgt>
                                        </p:tgtEl>
                                        <p:attrNameLst>
                                          <p:attrName>style.visibility</p:attrName>
                                        </p:attrNameLst>
                                      </p:cBhvr>
                                      <p:to>
                                        <p:strVal val="visible"/>
                                      </p:to>
                                    </p:set>
                                    <p:anim calcmode="lin" valueType="num">
                                      <p:cBhvr additive="base">
                                        <p:cTn id="17" dur="500"/>
                                        <p:tgtEl>
                                          <p:spTgt spid="21506">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21506">
                                            <p:txEl>
                                              <p:pRg st="2" end="2"/>
                                            </p:txEl>
                                          </p:spTgt>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21506">
                                            <p:txEl>
                                              <p:pRg st="3" end="3"/>
                                            </p:txEl>
                                          </p:spTgt>
                                        </p:tgtEl>
                                        <p:attrNameLst>
                                          <p:attrName>style.visibility</p:attrName>
                                        </p:attrNameLst>
                                      </p:cBhvr>
                                      <p:to>
                                        <p:strVal val="visible"/>
                                      </p:to>
                                    </p:set>
                                    <p:anim calcmode="lin" valueType="num">
                                      <p:cBhvr additive="base">
                                        <p:cTn id="22" dur="500"/>
                                        <p:tgtEl>
                                          <p:spTgt spid="21506">
                                            <p:txEl>
                                              <p:pRg st="3" end="3"/>
                                            </p:txEl>
                                          </p:spTgt>
                                        </p:tgtEl>
                                        <p:attrNameLst>
                                          <p:attrName>ppt_y</p:attrName>
                                        </p:attrNameLst>
                                      </p:cBhvr>
                                      <p:tavLst>
                                        <p:tav tm="0">
                                          <p:val>
                                            <p:strVal val="#ppt_y+#ppt_h*1.125000"/>
                                          </p:val>
                                        </p:tav>
                                        <p:tav tm="100000">
                                          <p:val>
                                            <p:strVal val="#ppt_y"/>
                                          </p:val>
                                        </p:tav>
                                      </p:tavLst>
                                    </p:anim>
                                    <p:animEffect transition="in" filter="wipe(up)">
                                      <p:cBhvr>
                                        <p:cTn id="23" dur="500"/>
                                        <p:tgtEl>
                                          <p:spTgt spid="21506">
                                            <p:txEl>
                                              <p:pRg st="3" end="3"/>
                                            </p:txEl>
                                          </p:spTgt>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21506">
                                            <p:txEl>
                                              <p:pRg st="4" end="4"/>
                                            </p:txEl>
                                          </p:spTgt>
                                        </p:tgtEl>
                                        <p:attrNameLst>
                                          <p:attrName>style.visibility</p:attrName>
                                        </p:attrNameLst>
                                      </p:cBhvr>
                                      <p:to>
                                        <p:strVal val="visible"/>
                                      </p:to>
                                    </p:set>
                                    <p:anim calcmode="lin" valueType="num">
                                      <p:cBhvr additive="base">
                                        <p:cTn id="27" dur="500"/>
                                        <p:tgtEl>
                                          <p:spTgt spid="21506">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21506">
                                            <p:txEl>
                                              <p:pRg st="4" end="4"/>
                                            </p:txEl>
                                          </p:spTgt>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21506">
                                            <p:txEl>
                                              <p:pRg st="5" end="5"/>
                                            </p:txEl>
                                          </p:spTgt>
                                        </p:tgtEl>
                                        <p:attrNameLst>
                                          <p:attrName>style.visibility</p:attrName>
                                        </p:attrNameLst>
                                      </p:cBhvr>
                                      <p:to>
                                        <p:strVal val="visible"/>
                                      </p:to>
                                    </p:set>
                                    <p:anim calcmode="lin" valueType="num">
                                      <p:cBhvr additive="base">
                                        <p:cTn id="32" dur="500"/>
                                        <p:tgtEl>
                                          <p:spTgt spid="21506">
                                            <p:txEl>
                                              <p:pRg st="5" end="5"/>
                                            </p:txEl>
                                          </p:spTgt>
                                        </p:tgtEl>
                                        <p:attrNameLst>
                                          <p:attrName>ppt_y</p:attrName>
                                        </p:attrNameLst>
                                      </p:cBhvr>
                                      <p:tavLst>
                                        <p:tav tm="0">
                                          <p:val>
                                            <p:strVal val="#ppt_y+#ppt_h*1.125000"/>
                                          </p:val>
                                        </p:tav>
                                        <p:tav tm="100000">
                                          <p:val>
                                            <p:strVal val="#ppt_y"/>
                                          </p:val>
                                        </p:tav>
                                      </p:tavLst>
                                    </p:anim>
                                    <p:animEffect transition="in" filter="wipe(up)">
                                      <p:cBhvr>
                                        <p:cTn id="33" dur="500"/>
                                        <p:tgtEl>
                                          <p:spTgt spid="21506">
                                            <p:txEl>
                                              <p:pRg st="5" end="5"/>
                                            </p:txEl>
                                          </p:spTgt>
                                        </p:tgtEl>
                                      </p:cBhvr>
                                    </p:animEffect>
                                  </p:childTnLst>
                                </p:cTn>
                              </p:par>
                            </p:childTnLst>
                          </p:cTn>
                        </p:par>
                        <p:par>
                          <p:cTn id="34" fill="hold">
                            <p:stCondLst>
                              <p:cond delay="3000"/>
                            </p:stCondLst>
                            <p:childTnLst>
                              <p:par>
                                <p:cTn id="35" presetID="12" presetClass="entr" presetSubtype="4" fill="hold" grpId="0" nodeType="afterEffect">
                                  <p:stCondLst>
                                    <p:cond delay="0"/>
                                  </p:stCondLst>
                                  <p:childTnLst>
                                    <p:set>
                                      <p:cBhvr>
                                        <p:cTn id="36" dur="1" fill="hold">
                                          <p:stCondLst>
                                            <p:cond delay="0"/>
                                          </p:stCondLst>
                                        </p:cTn>
                                        <p:tgtEl>
                                          <p:spTgt spid="21506">
                                            <p:txEl>
                                              <p:pRg st="6" end="6"/>
                                            </p:txEl>
                                          </p:spTgt>
                                        </p:tgtEl>
                                        <p:attrNameLst>
                                          <p:attrName>style.visibility</p:attrName>
                                        </p:attrNameLst>
                                      </p:cBhvr>
                                      <p:to>
                                        <p:strVal val="visible"/>
                                      </p:to>
                                    </p:set>
                                    <p:anim calcmode="lin" valueType="num">
                                      <p:cBhvr additive="base">
                                        <p:cTn id="37" dur="500"/>
                                        <p:tgtEl>
                                          <p:spTgt spid="21506">
                                            <p:txEl>
                                              <p:pRg st="6" end="6"/>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1506">
                                            <p:txEl>
                                              <p:pRg st="6" end="6"/>
                                            </p:txEl>
                                          </p:spTgt>
                                        </p:tgtEl>
                                      </p:cBhvr>
                                    </p:animEffect>
                                  </p:childTnLst>
                                </p:cTn>
                              </p:par>
                            </p:childTnLst>
                          </p:cTn>
                        </p:par>
                        <p:par>
                          <p:cTn id="39" fill="hold">
                            <p:stCondLst>
                              <p:cond delay="3500"/>
                            </p:stCondLst>
                            <p:childTnLst>
                              <p:par>
                                <p:cTn id="40" presetID="12" presetClass="entr" presetSubtype="4" fill="hold" grpId="0" nodeType="afterEffect">
                                  <p:stCondLst>
                                    <p:cond delay="0"/>
                                  </p:stCondLst>
                                  <p:childTnLst>
                                    <p:set>
                                      <p:cBhvr>
                                        <p:cTn id="41" dur="1" fill="hold">
                                          <p:stCondLst>
                                            <p:cond delay="0"/>
                                          </p:stCondLst>
                                        </p:cTn>
                                        <p:tgtEl>
                                          <p:spTgt spid="21506">
                                            <p:txEl>
                                              <p:pRg st="7" end="7"/>
                                            </p:txEl>
                                          </p:spTgt>
                                        </p:tgtEl>
                                        <p:attrNameLst>
                                          <p:attrName>style.visibility</p:attrName>
                                        </p:attrNameLst>
                                      </p:cBhvr>
                                      <p:to>
                                        <p:strVal val="visible"/>
                                      </p:to>
                                    </p:set>
                                    <p:anim calcmode="lin" valueType="num">
                                      <p:cBhvr additive="base">
                                        <p:cTn id="42" dur="500"/>
                                        <p:tgtEl>
                                          <p:spTgt spid="21506">
                                            <p:txEl>
                                              <p:pRg st="7" end="7"/>
                                            </p:txEl>
                                          </p:spTgt>
                                        </p:tgtEl>
                                        <p:attrNameLst>
                                          <p:attrName>ppt_y</p:attrName>
                                        </p:attrNameLst>
                                      </p:cBhvr>
                                      <p:tavLst>
                                        <p:tav tm="0">
                                          <p:val>
                                            <p:strVal val="#ppt_y+#ppt_h*1.125000"/>
                                          </p:val>
                                        </p:tav>
                                        <p:tav tm="100000">
                                          <p:val>
                                            <p:strVal val="#ppt_y"/>
                                          </p:val>
                                        </p:tav>
                                      </p:tavLst>
                                    </p:anim>
                                    <p:animEffect transition="in" filter="wipe(up)">
                                      <p:cBhvr>
                                        <p:cTn id="43" dur="500"/>
                                        <p:tgtEl>
                                          <p:spTgt spid="21506">
                                            <p:txEl>
                                              <p:pRg st="7" end="7"/>
                                            </p:txEl>
                                          </p:spTgt>
                                        </p:tgtEl>
                                      </p:cBhvr>
                                    </p:animEffect>
                                  </p:childTnLst>
                                </p:cTn>
                              </p:par>
                            </p:childTnLst>
                          </p:cTn>
                        </p:par>
                        <p:par>
                          <p:cTn id="44" fill="hold">
                            <p:stCondLst>
                              <p:cond delay="4000"/>
                            </p:stCondLst>
                            <p:childTnLst>
                              <p:par>
                                <p:cTn id="45" presetID="12" presetClass="entr" presetSubtype="4" fill="hold" grpId="0" nodeType="afterEffect">
                                  <p:stCondLst>
                                    <p:cond delay="0"/>
                                  </p:stCondLst>
                                  <p:childTnLst>
                                    <p:set>
                                      <p:cBhvr>
                                        <p:cTn id="46" dur="1" fill="hold">
                                          <p:stCondLst>
                                            <p:cond delay="0"/>
                                          </p:stCondLst>
                                        </p:cTn>
                                        <p:tgtEl>
                                          <p:spTgt spid="21507">
                                            <p:txEl>
                                              <p:pRg st="0" end="0"/>
                                            </p:txEl>
                                          </p:spTgt>
                                        </p:tgtEl>
                                        <p:attrNameLst>
                                          <p:attrName>style.visibility</p:attrName>
                                        </p:attrNameLst>
                                      </p:cBhvr>
                                      <p:to>
                                        <p:strVal val="visible"/>
                                      </p:to>
                                    </p:set>
                                    <p:anim calcmode="lin" valueType="num">
                                      <p:cBhvr additive="base">
                                        <p:cTn id="47" dur="500"/>
                                        <p:tgtEl>
                                          <p:spTgt spid="21507">
                                            <p:txEl>
                                              <p:pRg st="0" end="0"/>
                                            </p:txEl>
                                          </p:spTgt>
                                        </p:tgtEl>
                                        <p:attrNameLst>
                                          <p:attrName>ppt_y</p:attrName>
                                        </p:attrNameLst>
                                      </p:cBhvr>
                                      <p:tavLst>
                                        <p:tav tm="0">
                                          <p:val>
                                            <p:strVal val="#ppt_y+#ppt_h*1.125000"/>
                                          </p:val>
                                        </p:tav>
                                        <p:tav tm="100000">
                                          <p:val>
                                            <p:strVal val="#ppt_y"/>
                                          </p:val>
                                        </p:tav>
                                      </p:tavLst>
                                    </p:anim>
                                    <p:animEffect transition="in" filter="wipe(up)">
                                      <p:cBhvr>
                                        <p:cTn id="48" dur="500"/>
                                        <p:tgtEl>
                                          <p:spTgt spid="21507">
                                            <p:txEl>
                                              <p:pRg st="0" end="0"/>
                                            </p:txEl>
                                          </p:spTgt>
                                        </p:tgtEl>
                                      </p:cBhvr>
                                    </p:animEffect>
                                  </p:childTnLst>
                                </p:cTn>
                              </p:par>
                            </p:childTnLst>
                          </p:cTn>
                        </p:par>
                        <p:par>
                          <p:cTn id="49" fill="hold">
                            <p:stCondLst>
                              <p:cond delay="4500"/>
                            </p:stCondLst>
                            <p:childTnLst>
                              <p:par>
                                <p:cTn id="50" presetID="12" presetClass="entr" presetSubtype="4" fill="hold" grpId="0" nodeType="afterEffect">
                                  <p:stCondLst>
                                    <p:cond delay="0"/>
                                  </p:stCondLst>
                                  <p:childTnLst>
                                    <p:set>
                                      <p:cBhvr>
                                        <p:cTn id="51" dur="1" fill="hold">
                                          <p:stCondLst>
                                            <p:cond delay="0"/>
                                          </p:stCondLst>
                                        </p:cTn>
                                        <p:tgtEl>
                                          <p:spTgt spid="21507">
                                            <p:txEl>
                                              <p:pRg st="1" end="1"/>
                                            </p:txEl>
                                          </p:spTgt>
                                        </p:tgtEl>
                                        <p:attrNameLst>
                                          <p:attrName>style.visibility</p:attrName>
                                        </p:attrNameLst>
                                      </p:cBhvr>
                                      <p:to>
                                        <p:strVal val="visible"/>
                                      </p:to>
                                    </p:set>
                                    <p:anim calcmode="lin" valueType="num">
                                      <p:cBhvr additive="base">
                                        <p:cTn id="52" dur="500"/>
                                        <p:tgtEl>
                                          <p:spTgt spid="21507">
                                            <p:txEl>
                                              <p:pRg st="1" end="1"/>
                                            </p:txEl>
                                          </p:spTgt>
                                        </p:tgtEl>
                                        <p:attrNameLst>
                                          <p:attrName>ppt_y</p:attrName>
                                        </p:attrNameLst>
                                      </p:cBhvr>
                                      <p:tavLst>
                                        <p:tav tm="0">
                                          <p:val>
                                            <p:strVal val="#ppt_y+#ppt_h*1.125000"/>
                                          </p:val>
                                        </p:tav>
                                        <p:tav tm="100000">
                                          <p:val>
                                            <p:strVal val="#ppt_y"/>
                                          </p:val>
                                        </p:tav>
                                      </p:tavLst>
                                    </p:anim>
                                    <p:animEffect transition="in" filter="wipe(up)">
                                      <p:cBhvr>
                                        <p:cTn id="53" dur="500"/>
                                        <p:tgtEl>
                                          <p:spTgt spid="21507">
                                            <p:txEl>
                                              <p:pRg st="1" end="1"/>
                                            </p:txEl>
                                          </p:spTgt>
                                        </p:tgtEl>
                                      </p:cBhvr>
                                    </p:animEffect>
                                  </p:childTnLst>
                                </p:cTn>
                              </p:par>
                            </p:childTnLst>
                          </p:cTn>
                        </p:par>
                        <p:par>
                          <p:cTn id="54" fill="hold">
                            <p:stCondLst>
                              <p:cond delay="5000"/>
                            </p:stCondLst>
                            <p:childTnLst>
                              <p:par>
                                <p:cTn id="55" presetID="12" presetClass="entr" presetSubtype="4" fill="hold" grpId="0" nodeType="afterEffect">
                                  <p:stCondLst>
                                    <p:cond delay="0"/>
                                  </p:stCondLst>
                                  <p:childTnLst>
                                    <p:set>
                                      <p:cBhvr>
                                        <p:cTn id="56" dur="1" fill="hold">
                                          <p:stCondLst>
                                            <p:cond delay="0"/>
                                          </p:stCondLst>
                                        </p:cTn>
                                        <p:tgtEl>
                                          <p:spTgt spid="21507">
                                            <p:txEl>
                                              <p:pRg st="2" end="2"/>
                                            </p:txEl>
                                          </p:spTgt>
                                        </p:tgtEl>
                                        <p:attrNameLst>
                                          <p:attrName>style.visibility</p:attrName>
                                        </p:attrNameLst>
                                      </p:cBhvr>
                                      <p:to>
                                        <p:strVal val="visible"/>
                                      </p:to>
                                    </p:set>
                                    <p:anim calcmode="lin" valueType="num">
                                      <p:cBhvr additive="base">
                                        <p:cTn id="57" dur="500"/>
                                        <p:tgtEl>
                                          <p:spTgt spid="21507">
                                            <p:txEl>
                                              <p:pRg st="2" end="2"/>
                                            </p:txEl>
                                          </p:spTgt>
                                        </p:tgtEl>
                                        <p:attrNameLst>
                                          <p:attrName>ppt_y</p:attrName>
                                        </p:attrNameLst>
                                      </p:cBhvr>
                                      <p:tavLst>
                                        <p:tav tm="0">
                                          <p:val>
                                            <p:strVal val="#ppt_y+#ppt_h*1.125000"/>
                                          </p:val>
                                        </p:tav>
                                        <p:tav tm="100000">
                                          <p:val>
                                            <p:strVal val="#ppt_y"/>
                                          </p:val>
                                        </p:tav>
                                      </p:tavLst>
                                    </p:anim>
                                    <p:animEffect transition="in" filter="wipe(up)">
                                      <p:cBhvr>
                                        <p:cTn id="58" dur="500"/>
                                        <p:tgtEl>
                                          <p:spTgt spid="21507">
                                            <p:txEl>
                                              <p:pRg st="2" end="2"/>
                                            </p:txEl>
                                          </p:spTgt>
                                        </p:tgtEl>
                                      </p:cBhvr>
                                    </p:animEffect>
                                  </p:childTnLst>
                                </p:cTn>
                              </p:par>
                            </p:childTnLst>
                          </p:cTn>
                        </p:par>
                        <p:par>
                          <p:cTn id="59" fill="hold">
                            <p:stCondLst>
                              <p:cond delay="5500"/>
                            </p:stCondLst>
                            <p:childTnLst>
                              <p:par>
                                <p:cTn id="60" presetID="12" presetClass="entr" presetSubtype="4" fill="hold" grpId="0" nodeType="afterEffect">
                                  <p:stCondLst>
                                    <p:cond delay="0"/>
                                  </p:stCondLst>
                                  <p:childTnLst>
                                    <p:set>
                                      <p:cBhvr>
                                        <p:cTn id="61" dur="1" fill="hold">
                                          <p:stCondLst>
                                            <p:cond delay="0"/>
                                          </p:stCondLst>
                                        </p:cTn>
                                        <p:tgtEl>
                                          <p:spTgt spid="21507">
                                            <p:txEl>
                                              <p:pRg st="3" end="3"/>
                                            </p:txEl>
                                          </p:spTgt>
                                        </p:tgtEl>
                                        <p:attrNameLst>
                                          <p:attrName>style.visibility</p:attrName>
                                        </p:attrNameLst>
                                      </p:cBhvr>
                                      <p:to>
                                        <p:strVal val="visible"/>
                                      </p:to>
                                    </p:set>
                                    <p:anim calcmode="lin" valueType="num">
                                      <p:cBhvr additive="base">
                                        <p:cTn id="62" dur="500"/>
                                        <p:tgtEl>
                                          <p:spTgt spid="21507">
                                            <p:txEl>
                                              <p:pRg st="3" end="3"/>
                                            </p:txEl>
                                          </p:spTgt>
                                        </p:tgtEl>
                                        <p:attrNameLst>
                                          <p:attrName>ppt_y</p:attrName>
                                        </p:attrNameLst>
                                      </p:cBhvr>
                                      <p:tavLst>
                                        <p:tav tm="0">
                                          <p:val>
                                            <p:strVal val="#ppt_y+#ppt_h*1.125000"/>
                                          </p:val>
                                        </p:tav>
                                        <p:tav tm="100000">
                                          <p:val>
                                            <p:strVal val="#ppt_y"/>
                                          </p:val>
                                        </p:tav>
                                      </p:tavLst>
                                    </p:anim>
                                    <p:animEffect transition="in" filter="wipe(up)">
                                      <p:cBhvr>
                                        <p:cTn id="63" dur="500"/>
                                        <p:tgtEl>
                                          <p:spTgt spid="21507">
                                            <p:txEl>
                                              <p:pRg st="3" end="3"/>
                                            </p:txEl>
                                          </p:spTgt>
                                        </p:tgtEl>
                                      </p:cBhvr>
                                    </p:animEffect>
                                  </p:childTnLst>
                                </p:cTn>
                              </p:par>
                            </p:childTnLst>
                          </p:cTn>
                        </p:par>
                        <p:par>
                          <p:cTn id="64" fill="hold">
                            <p:stCondLst>
                              <p:cond delay="6000"/>
                            </p:stCondLst>
                            <p:childTnLst>
                              <p:par>
                                <p:cTn id="65" presetID="12" presetClass="entr" presetSubtype="4" fill="hold" grpId="0" nodeType="afterEffect">
                                  <p:stCondLst>
                                    <p:cond delay="0"/>
                                  </p:stCondLst>
                                  <p:childTnLst>
                                    <p:set>
                                      <p:cBhvr>
                                        <p:cTn id="66" dur="1" fill="hold">
                                          <p:stCondLst>
                                            <p:cond delay="0"/>
                                          </p:stCondLst>
                                        </p:cTn>
                                        <p:tgtEl>
                                          <p:spTgt spid="21507">
                                            <p:txEl>
                                              <p:pRg st="4" end="4"/>
                                            </p:txEl>
                                          </p:spTgt>
                                        </p:tgtEl>
                                        <p:attrNameLst>
                                          <p:attrName>style.visibility</p:attrName>
                                        </p:attrNameLst>
                                      </p:cBhvr>
                                      <p:to>
                                        <p:strVal val="visible"/>
                                      </p:to>
                                    </p:set>
                                    <p:anim calcmode="lin" valueType="num">
                                      <p:cBhvr additive="base">
                                        <p:cTn id="67" dur="500"/>
                                        <p:tgtEl>
                                          <p:spTgt spid="21507">
                                            <p:txEl>
                                              <p:pRg st="4" end="4"/>
                                            </p:txEl>
                                          </p:spTgt>
                                        </p:tgtEl>
                                        <p:attrNameLst>
                                          <p:attrName>ppt_y</p:attrName>
                                        </p:attrNameLst>
                                      </p:cBhvr>
                                      <p:tavLst>
                                        <p:tav tm="0">
                                          <p:val>
                                            <p:strVal val="#ppt_y+#ppt_h*1.125000"/>
                                          </p:val>
                                        </p:tav>
                                        <p:tav tm="100000">
                                          <p:val>
                                            <p:strVal val="#ppt_y"/>
                                          </p:val>
                                        </p:tav>
                                      </p:tavLst>
                                    </p:anim>
                                    <p:animEffect transition="in" filter="wipe(up)">
                                      <p:cBhvr>
                                        <p:cTn id="68" dur="500"/>
                                        <p:tgtEl>
                                          <p:spTgt spid="21507">
                                            <p:txEl>
                                              <p:pRg st="4" end="4"/>
                                            </p:txEl>
                                          </p:spTgt>
                                        </p:tgtEl>
                                      </p:cBhvr>
                                    </p:animEffect>
                                  </p:childTnLst>
                                </p:cTn>
                              </p:par>
                            </p:childTnLst>
                          </p:cTn>
                        </p:par>
                        <p:par>
                          <p:cTn id="69" fill="hold">
                            <p:stCondLst>
                              <p:cond delay="6500"/>
                            </p:stCondLst>
                            <p:childTnLst>
                              <p:par>
                                <p:cTn id="70" presetID="12" presetClass="entr" presetSubtype="4" fill="hold" grpId="0" nodeType="afterEffect">
                                  <p:stCondLst>
                                    <p:cond delay="0"/>
                                  </p:stCondLst>
                                  <p:childTnLst>
                                    <p:set>
                                      <p:cBhvr>
                                        <p:cTn id="71" dur="1" fill="hold">
                                          <p:stCondLst>
                                            <p:cond delay="0"/>
                                          </p:stCondLst>
                                        </p:cTn>
                                        <p:tgtEl>
                                          <p:spTgt spid="21507">
                                            <p:txEl>
                                              <p:pRg st="5" end="5"/>
                                            </p:txEl>
                                          </p:spTgt>
                                        </p:tgtEl>
                                        <p:attrNameLst>
                                          <p:attrName>style.visibility</p:attrName>
                                        </p:attrNameLst>
                                      </p:cBhvr>
                                      <p:to>
                                        <p:strVal val="visible"/>
                                      </p:to>
                                    </p:set>
                                    <p:anim calcmode="lin" valueType="num">
                                      <p:cBhvr additive="base">
                                        <p:cTn id="72" dur="500"/>
                                        <p:tgtEl>
                                          <p:spTgt spid="21507">
                                            <p:txEl>
                                              <p:pRg st="5" end="5"/>
                                            </p:txEl>
                                          </p:spTgt>
                                        </p:tgtEl>
                                        <p:attrNameLst>
                                          <p:attrName>ppt_y</p:attrName>
                                        </p:attrNameLst>
                                      </p:cBhvr>
                                      <p:tavLst>
                                        <p:tav tm="0">
                                          <p:val>
                                            <p:strVal val="#ppt_y+#ppt_h*1.125000"/>
                                          </p:val>
                                        </p:tav>
                                        <p:tav tm="100000">
                                          <p:val>
                                            <p:strVal val="#ppt_y"/>
                                          </p:val>
                                        </p:tav>
                                      </p:tavLst>
                                    </p:anim>
                                    <p:animEffect transition="in" filter="wipe(up)">
                                      <p:cBhvr>
                                        <p:cTn id="73" dur="500"/>
                                        <p:tgtEl>
                                          <p:spTgt spid="21507">
                                            <p:txEl>
                                              <p:pRg st="5" end="5"/>
                                            </p:txEl>
                                          </p:spTgt>
                                        </p:tgtEl>
                                      </p:cBhvr>
                                    </p:animEffect>
                                  </p:childTnLst>
                                </p:cTn>
                              </p:par>
                            </p:childTnLst>
                          </p:cTn>
                        </p:par>
                        <p:par>
                          <p:cTn id="74" fill="hold">
                            <p:stCondLst>
                              <p:cond delay="7000"/>
                            </p:stCondLst>
                            <p:childTnLst>
                              <p:par>
                                <p:cTn id="75" presetID="12" presetClass="entr" presetSubtype="4" fill="hold" grpId="0" nodeType="afterEffect">
                                  <p:stCondLst>
                                    <p:cond delay="0"/>
                                  </p:stCondLst>
                                  <p:childTnLst>
                                    <p:set>
                                      <p:cBhvr>
                                        <p:cTn id="76" dur="1" fill="hold">
                                          <p:stCondLst>
                                            <p:cond delay="0"/>
                                          </p:stCondLst>
                                        </p:cTn>
                                        <p:tgtEl>
                                          <p:spTgt spid="21507">
                                            <p:txEl>
                                              <p:pRg st="6" end="6"/>
                                            </p:txEl>
                                          </p:spTgt>
                                        </p:tgtEl>
                                        <p:attrNameLst>
                                          <p:attrName>style.visibility</p:attrName>
                                        </p:attrNameLst>
                                      </p:cBhvr>
                                      <p:to>
                                        <p:strVal val="visible"/>
                                      </p:to>
                                    </p:set>
                                    <p:anim calcmode="lin" valueType="num">
                                      <p:cBhvr additive="base">
                                        <p:cTn id="77" dur="500"/>
                                        <p:tgtEl>
                                          <p:spTgt spid="21507">
                                            <p:txEl>
                                              <p:pRg st="6" end="6"/>
                                            </p:txEl>
                                          </p:spTgt>
                                        </p:tgtEl>
                                        <p:attrNameLst>
                                          <p:attrName>ppt_y</p:attrName>
                                        </p:attrNameLst>
                                      </p:cBhvr>
                                      <p:tavLst>
                                        <p:tav tm="0">
                                          <p:val>
                                            <p:strVal val="#ppt_y+#ppt_h*1.125000"/>
                                          </p:val>
                                        </p:tav>
                                        <p:tav tm="100000">
                                          <p:val>
                                            <p:strVal val="#ppt_y"/>
                                          </p:val>
                                        </p:tav>
                                      </p:tavLst>
                                    </p:anim>
                                    <p:animEffect transition="in" filter="wipe(up)">
                                      <p:cBhvr>
                                        <p:cTn id="78" dur="500"/>
                                        <p:tgtEl>
                                          <p:spTgt spid="21507">
                                            <p:txEl>
                                              <p:pRg st="6" end="6"/>
                                            </p:txEl>
                                          </p:spTgt>
                                        </p:tgtEl>
                                      </p:cBhvr>
                                    </p:animEffect>
                                  </p:childTnLst>
                                </p:cTn>
                              </p:par>
                            </p:childTnLst>
                          </p:cTn>
                        </p:par>
                        <p:par>
                          <p:cTn id="79" fill="hold">
                            <p:stCondLst>
                              <p:cond delay="7500"/>
                            </p:stCondLst>
                            <p:childTnLst>
                              <p:par>
                                <p:cTn id="80" presetID="12" presetClass="entr" presetSubtype="4" fill="hold" grpId="0" nodeType="afterEffect">
                                  <p:stCondLst>
                                    <p:cond delay="0"/>
                                  </p:stCondLst>
                                  <p:childTnLst>
                                    <p:set>
                                      <p:cBhvr>
                                        <p:cTn id="81" dur="1" fill="hold">
                                          <p:stCondLst>
                                            <p:cond delay="0"/>
                                          </p:stCondLst>
                                        </p:cTn>
                                        <p:tgtEl>
                                          <p:spTgt spid="21507">
                                            <p:txEl>
                                              <p:pRg st="7" end="7"/>
                                            </p:txEl>
                                          </p:spTgt>
                                        </p:tgtEl>
                                        <p:attrNameLst>
                                          <p:attrName>style.visibility</p:attrName>
                                        </p:attrNameLst>
                                      </p:cBhvr>
                                      <p:to>
                                        <p:strVal val="visible"/>
                                      </p:to>
                                    </p:set>
                                    <p:anim calcmode="lin" valueType="num">
                                      <p:cBhvr additive="base">
                                        <p:cTn id="82" dur="500"/>
                                        <p:tgtEl>
                                          <p:spTgt spid="21507">
                                            <p:txEl>
                                              <p:pRg st="7" end="7"/>
                                            </p:txEl>
                                          </p:spTgt>
                                        </p:tgtEl>
                                        <p:attrNameLst>
                                          <p:attrName>ppt_y</p:attrName>
                                        </p:attrNameLst>
                                      </p:cBhvr>
                                      <p:tavLst>
                                        <p:tav tm="0">
                                          <p:val>
                                            <p:strVal val="#ppt_y+#ppt_h*1.125000"/>
                                          </p:val>
                                        </p:tav>
                                        <p:tav tm="100000">
                                          <p:val>
                                            <p:strVal val="#ppt_y"/>
                                          </p:val>
                                        </p:tav>
                                      </p:tavLst>
                                    </p:anim>
                                    <p:animEffect transition="in" filter="wipe(up)">
                                      <p:cBhvr>
                                        <p:cTn id="83" dur="500"/>
                                        <p:tgtEl>
                                          <p:spTgt spid="21507">
                                            <p:txEl>
                                              <p:pRg st="7" end="7"/>
                                            </p:txEl>
                                          </p:spTgt>
                                        </p:tgtEl>
                                      </p:cBhvr>
                                    </p:animEffect>
                                  </p:childTnLst>
                                </p:cTn>
                              </p:par>
                            </p:childTnLst>
                          </p:cTn>
                        </p:par>
                        <p:par>
                          <p:cTn id="84" fill="hold">
                            <p:stCondLst>
                              <p:cond delay="8000"/>
                            </p:stCondLst>
                            <p:childTnLst>
                              <p:par>
                                <p:cTn id="85" presetID="12" presetClass="entr" presetSubtype="4" fill="hold" grpId="0" nodeType="afterEffect">
                                  <p:stCondLst>
                                    <p:cond delay="0"/>
                                  </p:stCondLst>
                                  <p:childTnLst>
                                    <p:set>
                                      <p:cBhvr>
                                        <p:cTn id="86" dur="1" fill="hold">
                                          <p:stCondLst>
                                            <p:cond delay="0"/>
                                          </p:stCondLst>
                                        </p:cTn>
                                        <p:tgtEl>
                                          <p:spTgt spid="21507">
                                            <p:txEl>
                                              <p:pRg st="8" end="8"/>
                                            </p:txEl>
                                          </p:spTgt>
                                        </p:tgtEl>
                                        <p:attrNameLst>
                                          <p:attrName>style.visibility</p:attrName>
                                        </p:attrNameLst>
                                      </p:cBhvr>
                                      <p:to>
                                        <p:strVal val="visible"/>
                                      </p:to>
                                    </p:set>
                                    <p:anim calcmode="lin" valueType="num">
                                      <p:cBhvr additive="base">
                                        <p:cTn id="87" dur="500"/>
                                        <p:tgtEl>
                                          <p:spTgt spid="21507">
                                            <p:txEl>
                                              <p:pRg st="8" end="8"/>
                                            </p:txEl>
                                          </p:spTgt>
                                        </p:tgtEl>
                                        <p:attrNameLst>
                                          <p:attrName>ppt_y</p:attrName>
                                        </p:attrNameLst>
                                      </p:cBhvr>
                                      <p:tavLst>
                                        <p:tav tm="0">
                                          <p:val>
                                            <p:strVal val="#ppt_y+#ppt_h*1.125000"/>
                                          </p:val>
                                        </p:tav>
                                        <p:tav tm="100000">
                                          <p:val>
                                            <p:strVal val="#ppt_y"/>
                                          </p:val>
                                        </p:tav>
                                      </p:tavLst>
                                    </p:anim>
                                    <p:animEffect transition="in" filter="wipe(up)">
                                      <p:cBhvr>
                                        <p:cTn id="88" dur="500"/>
                                        <p:tgtEl>
                                          <p:spTgt spid="215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p:bldP spid="21507"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3"/>
          <p:cNvSpPr>
            <a:spLocks noGrp="1"/>
          </p:cNvSpPr>
          <p:nvPr>
            <p:ph type="title"/>
          </p:nvPr>
        </p:nvSpPr>
        <p:spPr>
          <a:xfrm>
            <a:off x="457200" y="-99392"/>
            <a:ext cx="8229600" cy="1143000"/>
          </a:xfrm>
        </p:spPr>
        <p:txBody>
          <a:bodyPr>
            <a:normAutofit/>
          </a:bodyPr>
          <a:lstStyle/>
          <a:p>
            <a:r>
              <a:rPr lang="it-IT" sz="2700" b="1" dirty="0" smtClean="0">
                <a:solidFill>
                  <a:srgbClr val="0070C0"/>
                </a:solidFill>
              </a:rPr>
              <a:t>Risultati #2 – </a:t>
            </a:r>
            <a:r>
              <a:rPr lang="it-IT" dirty="0" smtClean="0"/>
              <a:t>TAGLIO CESAREO</a:t>
            </a:r>
            <a:endParaRPr lang="en-GB" dirty="0"/>
          </a:p>
        </p:txBody>
      </p:sp>
      <p:sp>
        <p:nvSpPr>
          <p:cNvPr id="2" name="CasellaDiTesto 1"/>
          <p:cNvSpPr txBox="1"/>
          <p:nvPr/>
        </p:nvSpPr>
        <p:spPr>
          <a:xfrm>
            <a:off x="0" y="908720"/>
            <a:ext cx="9144000" cy="1569660"/>
          </a:xfrm>
          <a:prstGeom prst="rect">
            <a:avLst/>
          </a:prstGeom>
          <a:noFill/>
        </p:spPr>
        <p:txBody>
          <a:bodyPr wrap="square" rtlCol="0">
            <a:spAutoFit/>
          </a:bodyPr>
          <a:lstStyle/>
          <a:p>
            <a:pPr marL="285750" indent="-285750">
              <a:buFont typeface="Arial" panose="020B0604020202020204" pitchFamily="34" charset="0"/>
              <a:buChar char="•"/>
            </a:pPr>
            <a:r>
              <a:rPr lang="it-IT" sz="2400" dirty="0"/>
              <a:t>Dati PNE </a:t>
            </a:r>
            <a:r>
              <a:rPr lang="it-IT" sz="2400" dirty="0" smtClean="0"/>
              <a:t>2017 con trend positivo: </a:t>
            </a:r>
            <a:r>
              <a:rPr lang="it-IT" sz="2400" dirty="0"/>
              <a:t>progressivo decremento  dal </a:t>
            </a:r>
            <a:r>
              <a:rPr lang="it-IT" sz="2400" b="1" dirty="0"/>
              <a:t>29%</a:t>
            </a:r>
            <a:r>
              <a:rPr lang="it-IT" sz="2400" dirty="0"/>
              <a:t> del 2010 al </a:t>
            </a:r>
            <a:r>
              <a:rPr lang="it-IT" sz="2400" b="1" dirty="0" smtClean="0"/>
              <a:t>24,5</a:t>
            </a:r>
            <a:r>
              <a:rPr lang="it-IT" sz="2400" b="1" dirty="0"/>
              <a:t>% </a:t>
            </a:r>
            <a:r>
              <a:rPr lang="it-IT" sz="2400" dirty="0"/>
              <a:t>del </a:t>
            </a:r>
            <a:r>
              <a:rPr lang="it-IT" sz="2400" dirty="0" smtClean="0"/>
              <a:t>2016</a:t>
            </a:r>
            <a:endParaRPr lang="it-IT" sz="2400" dirty="0"/>
          </a:p>
          <a:p>
            <a:pPr marL="285750" indent="-285750">
              <a:buFont typeface="Arial" panose="020B0604020202020204" pitchFamily="34" charset="0"/>
              <a:buChar char="•"/>
            </a:pPr>
            <a:r>
              <a:rPr lang="it-IT" sz="2400" dirty="0"/>
              <a:t>Negli ultimi 5 anni sono circa 45.000 le donne alle quali è stato risparmiato un taglio cesareo primario, di cui 12.000 nel </a:t>
            </a:r>
            <a:r>
              <a:rPr lang="it-IT" sz="2400" dirty="0" smtClean="0"/>
              <a:t>2015</a:t>
            </a:r>
            <a:endParaRPr lang="it-IT" sz="2400" dirty="0"/>
          </a:p>
        </p:txBody>
      </p:sp>
      <p:pic>
        <p:nvPicPr>
          <p:cNvPr id="3" name="Immagine 2" descr="Schermata 2018-01-18 alle 07.19.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2936"/>
            <a:ext cx="9144000" cy="3861048"/>
          </a:xfrm>
          <a:prstGeom prst="rect">
            <a:avLst/>
          </a:prstGeom>
        </p:spPr>
      </p:pic>
    </p:spTree>
    <p:extLst>
      <p:ext uri="{BB962C8B-B14F-4D97-AF65-F5344CB8AC3E}">
        <p14:creationId xmlns:p14="http://schemas.microsoft.com/office/powerpoint/2010/main" val="3186745993"/>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496" y="53752"/>
            <a:ext cx="8229600" cy="1143000"/>
          </a:xfrm>
        </p:spPr>
        <p:txBody>
          <a:bodyPr>
            <a:normAutofit/>
          </a:bodyPr>
          <a:lstStyle/>
          <a:p>
            <a:pPr algn="l"/>
            <a:r>
              <a:rPr lang="it-IT" sz="3200" b="1" dirty="0" smtClean="0">
                <a:solidFill>
                  <a:srgbClr val="0070C0"/>
                </a:solidFill>
              </a:rPr>
              <a:t>Proporzione di parti cesarei primari – 2015</a:t>
            </a:r>
            <a:endParaRPr lang="it-IT" sz="3200" b="1" dirty="0">
              <a:solidFill>
                <a:srgbClr val="0070C0"/>
              </a:solidFill>
            </a:endParaRPr>
          </a:p>
        </p:txBody>
      </p:sp>
      <p:sp>
        <p:nvSpPr>
          <p:cNvPr id="4" name="CasellaDiTesto 3"/>
          <p:cNvSpPr txBox="1"/>
          <p:nvPr/>
        </p:nvSpPr>
        <p:spPr>
          <a:xfrm>
            <a:off x="5326236" y="1988840"/>
            <a:ext cx="3672408" cy="3785652"/>
          </a:xfrm>
          <a:prstGeom prst="rect">
            <a:avLst/>
          </a:prstGeom>
          <a:noFill/>
          <a:ln w="25400">
            <a:solidFill>
              <a:srgbClr val="FF0000"/>
            </a:solidFill>
          </a:ln>
        </p:spPr>
        <p:txBody>
          <a:bodyPr wrap="square" rtlCol="0">
            <a:spAutoFit/>
          </a:bodyPr>
          <a:lstStyle/>
          <a:p>
            <a:r>
              <a:rPr lang="it-IT" sz="2000" b="1" dirty="0" smtClean="0">
                <a:solidFill>
                  <a:srgbClr val="C00000"/>
                </a:solidFill>
              </a:rPr>
              <a:t>GRADIENTE NORD-SUD</a:t>
            </a:r>
          </a:p>
          <a:p>
            <a:endParaRPr lang="it-IT" sz="2000" dirty="0"/>
          </a:p>
          <a:p>
            <a:r>
              <a:rPr lang="it-IT" sz="2000" dirty="0" smtClean="0"/>
              <a:t>Nel </a:t>
            </a:r>
            <a:r>
              <a:rPr lang="it-IT" sz="2000" dirty="0"/>
              <a:t>2015, rimangono ancora evidenti le differenze tra le regioni del nord Italia e le regioni del sud, con valori medi rispettivamente inferiori e superiori al 20% e che, nel caso della Campania sono stabili al 50%. Fa eccezione la Liguria, con risultati analoghi a quelli delle regioni del Sud. </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8833" y="273844"/>
            <a:ext cx="1152525" cy="381000"/>
          </a:xfrm>
          <a:prstGeom prst="rect">
            <a:avLst/>
          </a:prstGeom>
        </p:spPr>
      </p:pic>
      <p:pic>
        <p:nvPicPr>
          <p:cNvPr id="5" name="Immagine 4"/>
          <p:cNvPicPr>
            <a:picLocks noChangeAspect="1"/>
          </p:cNvPicPr>
          <p:nvPr/>
        </p:nvPicPr>
        <p:blipFill>
          <a:blip r:embed="rId3"/>
          <a:stretch>
            <a:fillRect/>
          </a:stretch>
        </p:blipFill>
        <p:spPr>
          <a:xfrm>
            <a:off x="375491" y="1052736"/>
            <a:ext cx="4950745" cy="5536703"/>
          </a:xfrm>
          <a:prstGeom prst="rect">
            <a:avLst/>
          </a:prstGeom>
        </p:spPr>
      </p:pic>
    </p:spTree>
    <p:extLst>
      <p:ext uri="{BB962C8B-B14F-4D97-AF65-F5344CB8AC3E}">
        <p14:creationId xmlns:p14="http://schemas.microsoft.com/office/powerpoint/2010/main" val="2064907498"/>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Qui il problema è più complesso!</a:t>
            </a:r>
            <a:endParaRPr lang="it-IT" dirty="0"/>
          </a:p>
        </p:txBody>
      </p:sp>
      <p:sp>
        <p:nvSpPr>
          <p:cNvPr id="3" name="Segnaposto contenuto 2"/>
          <p:cNvSpPr>
            <a:spLocks noGrp="1"/>
          </p:cNvSpPr>
          <p:nvPr>
            <p:ph idx="1"/>
          </p:nvPr>
        </p:nvSpPr>
        <p:spPr/>
        <p:txBody>
          <a:bodyPr>
            <a:normAutofit lnSpcReduction="10000"/>
          </a:bodyPr>
          <a:lstStyle/>
          <a:p>
            <a:r>
              <a:rPr lang="it-IT" dirty="0" smtClean="0"/>
              <a:t>Tasso appropriato 15-18% (fonte OMS), ma:</a:t>
            </a:r>
          </a:p>
          <a:p>
            <a:pPr lvl="1"/>
            <a:r>
              <a:rPr lang="it-IT" dirty="0" smtClean="0"/>
              <a:t>Molti TC sono richiesti dalle gestanti (anche in assenza di indicazione clinica)</a:t>
            </a:r>
          </a:p>
          <a:p>
            <a:pPr lvl="1"/>
            <a:r>
              <a:rPr lang="it-IT" dirty="0" smtClean="0"/>
              <a:t>Medicina difensiva condiziona scelte</a:t>
            </a:r>
          </a:p>
          <a:p>
            <a:pPr lvl="1"/>
            <a:r>
              <a:rPr lang="it-IT" dirty="0" smtClean="0"/>
              <a:t>Alcuni professionisti non sono in grado di gestire parti naturali complessi (es. podalici)</a:t>
            </a:r>
          </a:p>
          <a:p>
            <a:pPr lvl="1"/>
            <a:r>
              <a:rPr lang="it-IT" dirty="0" smtClean="0"/>
              <a:t>Molti professionisti ritengono che sia la scelta corretta</a:t>
            </a:r>
          </a:p>
          <a:p>
            <a:pPr lvl="1"/>
            <a:r>
              <a:rPr lang="it-IT" dirty="0" smtClean="0"/>
              <a:t>Molte gestanti la pensano allo stesso modo (ignorando che la mortalità materna aumenta !)</a:t>
            </a:r>
            <a:endParaRPr lang="it-IT" dirty="0"/>
          </a:p>
        </p:txBody>
      </p:sp>
    </p:spTree>
    <p:extLst>
      <p:ext uri="{BB962C8B-B14F-4D97-AF65-F5344CB8AC3E}">
        <p14:creationId xmlns:p14="http://schemas.microsoft.com/office/powerpoint/2010/main" val="885875082"/>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67544" y="-99392"/>
            <a:ext cx="8229600" cy="1143000"/>
          </a:xfrm>
        </p:spPr>
        <p:txBody>
          <a:bodyPr>
            <a:normAutofit/>
          </a:bodyPr>
          <a:lstStyle/>
          <a:p>
            <a:r>
              <a:rPr lang="it-IT" sz="2700" b="1" dirty="0" smtClean="0">
                <a:solidFill>
                  <a:srgbClr val="0070C0"/>
                </a:solidFill>
              </a:rPr>
              <a:t>Risultati #3 – </a:t>
            </a:r>
            <a:r>
              <a:rPr lang="it-IT" dirty="0" smtClean="0"/>
              <a:t>FRATTURE FEMORE</a:t>
            </a:r>
            <a:endParaRPr lang="en-GB" dirty="0"/>
          </a:p>
        </p:txBody>
      </p:sp>
      <p:sp>
        <p:nvSpPr>
          <p:cNvPr id="5" name="Segnaposto contenuto 4"/>
          <p:cNvSpPr>
            <a:spLocks noGrp="1"/>
          </p:cNvSpPr>
          <p:nvPr>
            <p:ph idx="1"/>
          </p:nvPr>
        </p:nvSpPr>
        <p:spPr>
          <a:xfrm>
            <a:off x="126356" y="1052736"/>
            <a:ext cx="9036496" cy="4781127"/>
          </a:xfrm>
        </p:spPr>
        <p:txBody>
          <a:bodyPr>
            <a:noAutofit/>
          </a:bodyPr>
          <a:lstStyle/>
          <a:p>
            <a:r>
              <a:rPr lang="it-IT" sz="2400" dirty="0" smtClean="0"/>
              <a:t>Garantire </a:t>
            </a:r>
            <a:r>
              <a:rPr lang="it-IT" sz="2400" dirty="0"/>
              <a:t>un intervento chirurgico tempestivo </a:t>
            </a:r>
            <a:r>
              <a:rPr lang="it-IT" sz="2400" dirty="0" smtClean="0"/>
              <a:t>(entro 48H)  </a:t>
            </a:r>
            <a:r>
              <a:rPr lang="it-IT" sz="2400" dirty="0"/>
              <a:t>per la frattura del collo del femore ai soggetti fragili sopra i 65 anni costituisce un evidente </a:t>
            </a:r>
            <a:r>
              <a:rPr lang="it-IT" sz="2400" b="1" dirty="0"/>
              <a:t>beneficio di </a:t>
            </a:r>
            <a:r>
              <a:rPr lang="it-IT" sz="2400" b="1" dirty="0" smtClean="0"/>
              <a:t>salute</a:t>
            </a:r>
            <a:r>
              <a:rPr lang="it-IT" sz="2400" dirty="0" smtClean="0"/>
              <a:t>, </a:t>
            </a:r>
            <a:r>
              <a:rPr lang="it-IT" sz="2400" dirty="0" err="1" smtClean="0"/>
              <a:t>nonche</a:t>
            </a:r>
            <a:r>
              <a:rPr lang="it-IT" sz="2400" dirty="0" smtClean="0"/>
              <a:t>’ un risparmio di risorse</a:t>
            </a:r>
            <a:endParaRPr lang="it-IT" sz="2400" dirty="0"/>
          </a:p>
          <a:p>
            <a:r>
              <a:rPr lang="it-IT" sz="2400" dirty="0"/>
              <a:t>Il regolamento del Ministero della Salute sugli standard quantitativi e qualitativi dell’assistenza ospedaliera ha fissato, come valore di riferimento, lo standard minimo al 60%</a:t>
            </a:r>
            <a:r>
              <a:rPr lang="it-IT" sz="2400" dirty="0" smtClean="0"/>
              <a:t>.</a:t>
            </a:r>
            <a:endParaRPr lang="it-IT" sz="2400" dirty="0"/>
          </a:p>
          <a:p>
            <a:r>
              <a:rPr lang="it-IT" sz="2400" dirty="0"/>
              <a:t>La proporzione di fratture del collo del femore sopra i 65 anni di </a:t>
            </a:r>
            <a:r>
              <a:rPr lang="it-IT" sz="2400" dirty="0" err="1"/>
              <a:t>eta</a:t>
            </a:r>
            <a:r>
              <a:rPr lang="it-IT" sz="2400" dirty="0"/>
              <a:t>̀ operate entro due giorni è passata dal 31% del 2010 al 58% del 2016 </a:t>
            </a:r>
          </a:p>
          <a:p>
            <a:r>
              <a:rPr lang="it-IT" sz="2400" dirty="0" smtClean="0"/>
              <a:t>Notevole variabilità intra </a:t>
            </a:r>
            <a:r>
              <a:rPr lang="it-IT" sz="2400" dirty="0"/>
              <a:t>e </a:t>
            </a:r>
            <a:r>
              <a:rPr lang="it-IT" sz="2400" dirty="0" smtClean="0"/>
              <a:t>interregionale, con </a:t>
            </a:r>
            <a:r>
              <a:rPr lang="it-IT" sz="2400" dirty="0" err="1" smtClean="0"/>
              <a:t>range</a:t>
            </a:r>
            <a:r>
              <a:rPr lang="it-IT" sz="2400" dirty="0" smtClean="0"/>
              <a:t> </a:t>
            </a:r>
            <a:r>
              <a:rPr lang="it-IT" sz="2400" dirty="0"/>
              <a:t>per struttura ospedaliera </a:t>
            </a:r>
            <a:r>
              <a:rPr lang="it-IT" sz="2400" dirty="0" smtClean="0"/>
              <a:t> dall’ 1% al 97%</a:t>
            </a:r>
            <a:endParaRPr lang="it-IT" sz="2400" dirty="0"/>
          </a:p>
          <a:p>
            <a:r>
              <a:rPr lang="it-IT" sz="2400" dirty="0" smtClean="0"/>
              <a:t>In </a:t>
            </a:r>
            <a:r>
              <a:rPr lang="it-IT" sz="2400" dirty="0"/>
              <a:t>ogni regione è presente almeno una struttura che rispetta lo standard, fatta eccezione per Campania, Molise e Calabria.</a:t>
            </a:r>
            <a:br>
              <a:rPr lang="it-IT" sz="2400" dirty="0"/>
            </a:br>
            <a:endParaRPr lang="en-GB" sz="2400" dirty="0"/>
          </a:p>
        </p:txBody>
      </p:sp>
      <p:sp>
        <p:nvSpPr>
          <p:cNvPr id="3" name="CasellaDiTesto 2"/>
          <p:cNvSpPr txBox="1"/>
          <p:nvPr/>
        </p:nvSpPr>
        <p:spPr>
          <a:xfrm>
            <a:off x="5346700" y="863600"/>
            <a:ext cx="184666"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4027541216"/>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4" y="332656"/>
            <a:ext cx="1152525" cy="381000"/>
          </a:xfrm>
          <a:prstGeom prst="rect">
            <a:avLst/>
          </a:prstGeom>
        </p:spPr>
      </p:pic>
      <p:pic>
        <p:nvPicPr>
          <p:cNvPr id="4" name="Immagine 3" descr="Schermata 2018-01-18 alle 07.12.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76300"/>
            <a:ext cx="9144000" cy="5098618"/>
          </a:xfrm>
          <a:prstGeom prst="rect">
            <a:avLst/>
          </a:prstGeom>
        </p:spPr>
      </p:pic>
    </p:spTree>
    <p:extLst>
      <p:ext uri="{BB962C8B-B14F-4D97-AF65-F5344CB8AC3E}">
        <p14:creationId xmlns:p14="http://schemas.microsoft.com/office/powerpoint/2010/main" val="2342067462"/>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0352" y="332656"/>
            <a:ext cx="1152525" cy="381000"/>
          </a:xfrm>
          <a:prstGeom prst="rect">
            <a:avLst/>
          </a:prstGeom>
        </p:spPr>
      </p:pic>
      <p:pic>
        <p:nvPicPr>
          <p:cNvPr id="5" name="Immagine 4" descr="Schermata 2018-01-18 alle 07.15.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5200"/>
            <a:ext cx="9144000" cy="4917146"/>
          </a:xfrm>
          <a:prstGeom prst="rect">
            <a:avLst/>
          </a:prstGeom>
        </p:spPr>
      </p:pic>
    </p:spTree>
    <p:extLst>
      <p:ext uri="{BB962C8B-B14F-4D97-AF65-F5344CB8AC3E}">
        <p14:creationId xmlns:p14="http://schemas.microsoft.com/office/powerpoint/2010/main" val="792040763"/>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normAutofit fontScale="90000"/>
          </a:bodyPr>
          <a:lstStyle/>
          <a:p>
            <a:r>
              <a:rPr lang="it-IT" i="1" dirty="0" smtClean="0"/>
              <a:t>ESEMPIO</a:t>
            </a:r>
            <a:endParaRPr lang="it-IT" i="1" dirty="0"/>
          </a:p>
        </p:txBody>
      </p:sp>
      <p:sp>
        <p:nvSpPr>
          <p:cNvPr id="3" name="Segnaposto contenuto 2"/>
          <p:cNvSpPr>
            <a:spLocks noGrp="1"/>
          </p:cNvSpPr>
          <p:nvPr>
            <p:ph idx="1"/>
          </p:nvPr>
        </p:nvSpPr>
        <p:spPr>
          <a:xfrm>
            <a:off x="467544" y="1052737"/>
            <a:ext cx="8229600" cy="1872208"/>
          </a:xfrm>
        </p:spPr>
        <p:txBody>
          <a:bodyPr>
            <a:normAutofit lnSpcReduction="10000"/>
          </a:bodyPr>
          <a:lstStyle/>
          <a:p>
            <a:r>
              <a:rPr lang="it-IT" dirty="0" smtClean="0"/>
              <a:t>Parliamo di: DRG 79.30.02 - Riduzione cruenta di frattura con osteosintesi di medi segmenti (</a:t>
            </a:r>
            <a:r>
              <a:rPr lang="it-IT" dirty="0"/>
              <a:t>clavicola</a:t>
            </a:r>
            <a:r>
              <a:rPr lang="it-IT" dirty="0" smtClean="0"/>
              <a:t>, rotula, radio, ulna, perone) € 2.400</a:t>
            </a:r>
            <a:r>
              <a:rPr lang="it-IT" dirty="0"/>
              <a:t>	</a:t>
            </a:r>
          </a:p>
          <a:p>
            <a:endParaRPr lang="it-IT" dirty="0"/>
          </a:p>
        </p:txBody>
      </p:sp>
      <p:sp>
        <p:nvSpPr>
          <p:cNvPr id="4" name="CasellaDiTesto 3"/>
          <p:cNvSpPr txBox="1"/>
          <p:nvPr/>
        </p:nvSpPr>
        <p:spPr>
          <a:xfrm>
            <a:off x="611560" y="2708920"/>
            <a:ext cx="2416948" cy="2308324"/>
          </a:xfrm>
          <a:prstGeom prst="rect">
            <a:avLst/>
          </a:prstGeom>
          <a:noFill/>
        </p:spPr>
        <p:txBody>
          <a:bodyPr wrap="none" rtlCol="0">
            <a:spAutoFit/>
          </a:bodyPr>
          <a:lstStyle/>
          <a:p>
            <a:r>
              <a:rPr lang="it-IT" sz="2400" i="1" dirty="0" smtClean="0">
                <a:solidFill>
                  <a:srgbClr val="FF0000"/>
                </a:solidFill>
              </a:rPr>
              <a:t>Condivisione iter</a:t>
            </a:r>
          </a:p>
          <a:p>
            <a:r>
              <a:rPr lang="it-IT" sz="2400" dirty="0" smtClean="0"/>
              <a:t>DAY 1: ricovero</a:t>
            </a:r>
          </a:p>
          <a:p>
            <a:r>
              <a:rPr lang="it-IT" sz="2400" dirty="0" smtClean="0"/>
              <a:t>DAY 2: </a:t>
            </a:r>
            <a:r>
              <a:rPr lang="it-IT" sz="2400" u="sng" dirty="0" smtClean="0">
                <a:solidFill>
                  <a:srgbClr val="0000FF"/>
                </a:solidFill>
              </a:rPr>
              <a:t>intervento</a:t>
            </a:r>
          </a:p>
          <a:p>
            <a:r>
              <a:rPr lang="it-IT" sz="2400" dirty="0" smtClean="0"/>
              <a:t>DAY 3: degenza</a:t>
            </a:r>
          </a:p>
          <a:p>
            <a:r>
              <a:rPr lang="it-IT" sz="2400" dirty="0" smtClean="0"/>
              <a:t>DAY 4: degenza</a:t>
            </a:r>
          </a:p>
          <a:p>
            <a:r>
              <a:rPr lang="it-IT" sz="2400" dirty="0" smtClean="0"/>
              <a:t>DAY 5: dimissioni</a:t>
            </a:r>
            <a:endParaRPr lang="it-IT" sz="2400" dirty="0"/>
          </a:p>
        </p:txBody>
      </p:sp>
      <p:sp>
        <p:nvSpPr>
          <p:cNvPr id="5" name="CasellaDiTesto 4"/>
          <p:cNvSpPr txBox="1"/>
          <p:nvPr/>
        </p:nvSpPr>
        <p:spPr>
          <a:xfrm>
            <a:off x="3203848" y="2708920"/>
            <a:ext cx="2410110" cy="3416320"/>
          </a:xfrm>
          <a:prstGeom prst="rect">
            <a:avLst/>
          </a:prstGeom>
          <a:noFill/>
        </p:spPr>
        <p:txBody>
          <a:bodyPr wrap="none" rtlCol="0">
            <a:spAutoFit/>
          </a:bodyPr>
          <a:lstStyle/>
          <a:p>
            <a:r>
              <a:rPr lang="it-IT" sz="2400" i="1" dirty="0" smtClean="0">
                <a:solidFill>
                  <a:srgbClr val="FF0000"/>
                </a:solidFill>
              </a:rPr>
              <a:t>Iter alternativo</a:t>
            </a:r>
          </a:p>
          <a:p>
            <a:r>
              <a:rPr lang="it-IT" sz="2400" dirty="0" smtClean="0"/>
              <a:t>DAY 1: ricovero</a:t>
            </a:r>
          </a:p>
          <a:p>
            <a:r>
              <a:rPr lang="it-IT" sz="2400" dirty="0" smtClean="0"/>
              <a:t>DAY 2: attesa</a:t>
            </a:r>
          </a:p>
          <a:p>
            <a:r>
              <a:rPr lang="it-IT" sz="2400" dirty="0" smtClean="0"/>
              <a:t>DAY 3: attesa</a:t>
            </a:r>
          </a:p>
          <a:p>
            <a:r>
              <a:rPr lang="it-IT" sz="2400" dirty="0" smtClean="0"/>
              <a:t>DAY 4: festivo</a:t>
            </a:r>
          </a:p>
          <a:p>
            <a:r>
              <a:rPr lang="it-IT" sz="2400" dirty="0"/>
              <a:t>DAY </a:t>
            </a:r>
            <a:r>
              <a:rPr lang="it-IT" sz="2400" dirty="0" smtClean="0"/>
              <a:t>5: </a:t>
            </a:r>
            <a:r>
              <a:rPr lang="it-IT" sz="2400" u="sng" dirty="0">
                <a:solidFill>
                  <a:srgbClr val="0000FF"/>
                </a:solidFill>
              </a:rPr>
              <a:t>intervento</a:t>
            </a:r>
          </a:p>
          <a:p>
            <a:r>
              <a:rPr lang="it-IT" sz="2400" dirty="0"/>
              <a:t>DAY </a:t>
            </a:r>
            <a:r>
              <a:rPr lang="it-IT" sz="2400" dirty="0" smtClean="0"/>
              <a:t>6: </a:t>
            </a:r>
            <a:r>
              <a:rPr lang="it-IT" sz="2400" dirty="0"/>
              <a:t>degenza</a:t>
            </a:r>
          </a:p>
          <a:p>
            <a:r>
              <a:rPr lang="it-IT" sz="2400" dirty="0"/>
              <a:t>DAY </a:t>
            </a:r>
            <a:r>
              <a:rPr lang="it-IT" sz="2400" dirty="0" smtClean="0"/>
              <a:t>7: </a:t>
            </a:r>
            <a:r>
              <a:rPr lang="it-IT" sz="2400" dirty="0"/>
              <a:t>degenza</a:t>
            </a:r>
          </a:p>
          <a:p>
            <a:r>
              <a:rPr lang="it-IT" sz="2400" dirty="0"/>
              <a:t>DAY </a:t>
            </a:r>
            <a:r>
              <a:rPr lang="it-IT" sz="2400" dirty="0" smtClean="0"/>
              <a:t>8: </a:t>
            </a:r>
            <a:r>
              <a:rPr lang="it-IT" sz="2400" dirty="0"/>
              <a:t>dimissioni</a:t>
            </a:r>
          </a:p>
        </p:txBody>
      </p:sp>
      <p:sp>
        <p:nvSpPr>
          <p:cNvPr id="6" name="CasellaDiTesto 5"/>
          <p:cNvSpPr txBox="1"/>
          <p:nvPr/>
        </p:nvSpPr>
        <p:spPr>
          <a:xfrm>
            <a:off x="5724128" y="2708920"/>
            <a:ext cx="3419872" cy="4370427"/>
          </a:xfrm>
          <a:prstGeom prst="rect">
            <a:avLst/>
          </a:prstGeom>
          <a:noFill/>
        </p:spPr>
        <p:txBody>
          <a:bodyPr wrap="square" rtlCol="0">
            <a:spAutoFit/>
          </a:bodyPr>
          <a:lstStyle/>
          <a:p>
            <a:r>
              <a:rPr lang="it-IT" sz="2400" i="1" dirty="0" smtClean="0">
                <a:solidFill>
                  <a:srgbClr val="FF0000"/>
                </a:solidFill>
              </a:rPr>
              <a:t>Fattori di contesto</a:t>
            </a:r>
          </a:p>
          <a:p>
            <a:r>
              <a:rPr lang="it-IT" sz="2400" dirty="0" smtClean="0"/>
              <a:t>+ 3gg (&gt;1.200€)</a:t>
            </a:r>
          </a:p>
          <a:p>
            <a:r>
              <a:rPr lang="it-IT" dirty="0" smtClean="0"/>
              <a:t>Se ci sono 10 casi al mese di iter alternativi sono almeno €10.000 di costi in più per fattori organizzativi</a:t>
            </a:r>
          </a:p>
          <a:p>
            <a:pPr marL="342900" indent="-342900">
              <a:buFont typeface="Arial"/>
              <a:buChar char="•"/>
            </a:pPr>
            <a:r>
              <a:rPr lang="it-IT" sz="2000" dirty="0" smtClean="0"/>
              <a:t>Dirigente chiede più personale</a:t>
            </a:r>
          </a:p>
          <a:p>
            <a:pPr marL="342900" indent="-342900">
              <a:buFont typeface="Arial"/>
              <a:buChar char="•"/>
            </a:pPr>
            <a:r>
              <a:rPr lang="it-IT" sz="2000" dirty="0" smtClean="0"/>
              <a:t>DG non lo concede</a:t>
            </a:r>
          </a:p>
          <a:p>
            <a:pPr marL="342900" indent="-342900">
              <a:buFont typeface="Arial"/>
              <a:buChar char="•"/>
            </a:pPr>
            <a:r>
              <a:rPr lang="it-IT" sz="2000" dirty="0" smtClean="0"/>
              <a:t>Il sistema “ingessato” consente poca flessibilità</a:t>
            </a:r>
          </a:p>
          <a:p>
            <a:pPr marL="342900" indent="-342900">
              <a:buFont typeface="Arial"/>
              <a:buChar char="•"/>
            </a:pPr>
            <a:r>
              <a:rPr lang="it-IT" sz="2000" dirty="0" smtClean="0"/>
              <a:t>I tagli lineari peggiorano la situazione</a:t>
            </a:r>
          </a:p>
          <a:p>
            <a:pPr marL="342900" indent="-342900">
              <a:buFont typeface="Arial"/>
              <a:buChar char="•"/>
            </a:pPr>
            <a:r>
              <a:rPr lang="it-IT" sz="2000" dirty="0" smtClean="0"/>
              <a:t>&lt;qualità, &gt;migrazioni</a:t>
            </a:r>
            <a:endParaRPr lang="it-IT" dirty="0" smtClean="0"/>
          </a:p>
          <a:p>
            <a:endParaRPr lang="it-IT" dirty="0" smtClean="0"/>
          </a:p>
        </p:txBody>
      </p:sp>
    </p:spTree>
    <p:extLst>
      <p:ext uri="{BB962C8B-B14F-4D97-AF65-F5344CB8AC3E}">
        <p14:creationId xmlns:p14="http://schemas.microsoft.com/office/powerpoint/2010/main" val="1975916877"/>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229200"/>
            <a:ext cx="7772400" cy="1362075"/>
          </a:xfrm>
        </p:spPr>
        <p:txBody>
          <a:bodyPr/>
          <a:lstStyle/>
          <a:p>
            <a:r>
              <a:rPr lang="it-IT" i="1" dirty="0" smtClean="0"/>
              <a:t>Grazie per l’ATTENZIONE</a:t>
            </a:r>
            <a:endParaRPr lang="it-IT" i="1" dirty="0"/>
          </a:p>
        </p:txBody>
      </p:sp>
      <p:pic>
        <p:nvPicPr>
          <p:cNvPr id="3" name="Immagine 2" descr="TV Signorelli RaiNews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162018"/>
            <a:ext cx="6372200" cy="4779150"/>
          </a:xfrm>
          <a:prstGeom prst="rect">
            <a:avLst/>
          </a:prstGeom>
        </p:spPr>
      </p:pic>
    </p:spTree>
    <p:extLst>
      <p:ext uri="{BB962C8B-B14F-4D97-AF65-F5344CB8AC3E}">
        <p14:creationId xmlns:p14="http://schemas.microsoft.com/office/powerpoint/2010/main" val="278729121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88640"/>
            <a:ext cx="9144000" cy="1143000"/>
          </a:xfrm>
        </p:spPr>
        <p:txBody>
          <a:bodyPr>
            <a:normAutofit fontScale="90000"/>
          </a:bodyPr>
          <a:lstStyle/>
          <a:p>
            <a:r>
              <a:rPr lang="it-IT" dirty="0" smtClean="0">
                <a:solidFill>
                  <a:srgbClr val="3984B7"/>
                </a:solidFill>
              </a:rPr>
              <a:t>Indirizzi di fine legislatura della Commissione Igiene e Sanità del Senato</a:t>
            </a:r>
            <a:endParaRPr lang="it-IT" dirty="0">
              <a:solidFill>
                <a:srgbClr val="3984B7"/>
              </a:solidFill>
            </a:endParaRPr>
          </a:p>
        </p:txBody>
      </p:sp>
      <p:sp>
        <p:nvSpPr>
          <p:cNvPr id="3" name="Segnaposto contenuto 2"/>
          <p:cNvSpPr>
            <a:spLocks noGrp="1"/>
          </p:cNvSpPr>
          <p:nvPr>
            <p:ph idx="1"/>
          </p:nvPr>
        </p:nvSpPr>
        <p:spPr>
          <a:xfrm>
            <a:off x="323528" y="1412776"/>
            <a:ext cx="8820472" cy="4525963"/>
          </a:xfrm>
        </p:spPr>
        <p:txBody>
          <a:bodyPr>
            <a:noAutofit/>
          </a:bodyPr>
          <a:lstStyle/>
          <a:p>
            <a:pPr>
              <a:lnSpc>
                <a:spcPct val="90000"/>
              </a:lnSpc>
            </a:pPr>
            <a:r>
              <a:rPr lang="it-IT" sz="2800" b="1" dirty="0"/>
              <a:t>Finanziamento del </a:t>
            </a:r>
            <a:r>
              <a:rPr lang="it-IT" sz="2800" b="1" dirty="0" err="1" smtClean="0"/>
              <a:t>Ssn</a:t>
            </a:r>
            <a:endParaRPr lang="it-IT" sz="2800" b="1" dirty="0" smtClean="0"/>
          </a:p>
          <a:p>
            <a:pPr>
              <a:lnSpc>
                <a:spcPct val="90000"/>
              </a:lnSpc>
            </a:pPr>
            <a:r>
              <a:rPr lang="it-IT" sz="2800" b="1" dirty="0"/>
              <a:t>La sostenibilità della spesa </a:t>
            </a:r>
            <a:r>
              <a:rPr lang="it-IT" sz="2800" b="1" dirty="0" smtClean="0"/>
              <a:t>privata</a:t>
            </a:r>
          </a:p>
          <a:p>
            <a:pPr>
              <a:lnSpc>
                <a:spcPct val="90000"/>
              </a:lnSpc>
            </a:pPr>
            <a:r>
              <a:rPr lang="it-IT" sz="2800" b="1" dirty="0"/>
              <a:t>P</a:t>
            </a:r>
            <a:r>
              <a:rPr lang="it-IT" sz="2800" b="1" dirty="0" smtClean="0"/>
              <a:t>iano </a:t>
            </a:r>
            <a:r>
              <a:rPr lang="it-IT" sz="2800" b="1" dirty="0"/>
              <a:t>straordinario di </a:t>
            </a:r>
            <a:r>
              <a:rPr lang="it-IT" sz="2800" b="1" dirty="0" smtClean="0"/>
              <a:t>investimenti</a:t>
            </a:r>
          </a:p>
          <a:p>
            <a:pPr>
              <a:lnSpc>
                <a:spcPct val="90000"/>
              </a:lnSpc>
            </a:pPr>
            <a:r>
              <a:rPr lang="it-IT" sz="2800" b="1" dirty="0" smtClean="0">
                <a:solidFill>
                  <a:srgbClr val="FF0000"/>
                </a:solidFill>
              </a:rPr>
              <a:t>Una</a:t>
            </a:r>
            <a:r>
              <a:rPr lang="it-IT" sz="2800" b="1" dirty="0">
                <a:solidFill>
                  <a:srgbClr val="FF0000"/>
                </a:solidFill>
              </a:rPr>
              <a:t> </a:t>
            </a:r>
            <a:r>
              <a:rPr lang="it-IT" sz="2800" b="1" i="1" dirty="0" err="1">
                <a:solidFill>
                  <a:srgbClr val="FF0000"/>
                </a:solidFill>
              </a:rPr>
              <a:t>governance</a:t>
            </a:r>
            <a:r>
              <a:rPr lang="it-IT" sz="2800" b="1" dirty="0">
                <a:solidFill>
                  <a:srgbClr val="FF0000"/>
                </a:solidFill>
              </a:rPr>
              <a:t> per </a:t>
            </a:r>
            <a:r>
              <a:rPr lang="it-IT" sz="2800" b="1" dirty="0" smtClean="0">
                <a:solidFill>
                  <a:srgbClr val="FF0000"/>
                </a:solidFill>
              </a:rPr>
              <a:t>l’uniformità</a:t>
            </a:r>
            <a:endParaRPr lang="it-IT" sz="2800" dirty="0" smtClean="0">
              <a:solidFill>
                <a:srgbClr val="FF0000"/>
              </a:solidFill>
            </a:endParaRPr>
          </a:p>
          <a:p>
            <a:pPr>
              <a:lnSpc>
                <a:spcPct val="90000"/>
              </a:lnSpc>
            </a:pPr>
            <a:r>
              <a:rPr lang="it-IT" sz="2800" b="1" dirty="0"/>
              <a:t>L</a:t>
            </a:r>
            <a:r>
              <a:rPr lang="it-IT" sz="2800" b="1" dirty="0" smtClean="0"/>
              <a:t>e </a:t>
            </a:r>
            <a:r>
              <a:rPr lang="it-IT" sz="2800" b="1" dirty="0"/>
              <a:t>risorse </a:t>
            </a:r>
            <a:r>
              <a:rPr lang="it-IT" sz="2800" b="1" dirty="0" smtClean="0"/>
              <a:t>umane</a:t>
            </a:r>
          </a:p>
          <a:p>
            <a:pPr>
              <a:lnSpc>
                <a:spcPct val="90000"/>
              </a:lnSpc>
            </a:pPr>
            <a:r>
              <a:rPr lang="it-IT" sz="2800" b="1" dirty="0"/>
              <a:t>La </a:t>
            </a:r>
            <a:r>
              <a:rPr lang="it-IT" sz="2800" b="1" dirty="0" smtClean="0"/>
              <a:t>formazione</a:t>
            </a:r>
          </a:p>
          <a:p>
            <a:pPr>
              <a:lnSpc>
                <a:spcPct val="90000"/>
              </a:lnSpc>
            </a:pPr>
            <a:r>
              <a:rPr lang="it-IT" sz="2800" b="1" dirty="0">
                <a:solidFill>
                  <a:srgbClr val="FF0000"/>
                </a:solidFill>
              </a:rPr>
              <a:t>La ridefinizione e il monitoraggio dei </a:t>
            </a:r>
            <a:r>
              <a:rPr lang="it-IT" sz="2800" b="1" dirty="0" smtClean="0">
                <a:solidFill>
                  <a:srgbClr val="FF0000"/>
                </a:solidFill>
              </a:rPr>
              <a:t>Lea</a:t>
            </a:r>
            <a:endParaRPr lang="it-IT" sz="2800" dirty="0" smtClean="0">
              <a:solidFill>
                <a:srgbClr val="FF0000"/>
              </a:solidFill>
            </a:endParaRPr>
          </a:p>
          <a:p>
            <a:pPr>
              <a:lnSpc>
                <a:spcPct val="90000"/>
              </a:lnSpc>
            </a:pPr>
            <a:r>
              <a:rPr lang="it-IT" sz="2800" b="1" dirty="0" smtClean="0">
                <a:solidFill>
                  <a:srgbClr val="FF0000"/>
                </a:solidFill>
              </a:rPr>
              <a:t>Piena attuazione </a:t>
            </a:r>
            <a:r>
              <a:rPr lang="it-IT" sz="2800" b="1" dirty="0">
                <a:solidFill>
                  <a:srgbClr val="FF0000"/>
                </a:solidFill>
              </a:rPr>
              <a:t>alla </a:t>
            </a:r>
            <a:r>
              <a:rPr lang="it-IT" sz="2800" b="1" dirty="0" smtClean="0">
                <a:solidFill>
                  <a:srgbClr val="FF0000"/>
                </a:solidFill>
              </a:rPr>
              <a:t>Legge Gelli</a:t>
            </a:r>
            <a:endParaRPr lang="it-IT" sz="2800" dirty="0" smtClean="0">
              <a:solidFill>
                <a:srgbClr val="FF0000"/>
              </a:solidFill>
            </a:endParaRPr>
          </a:p>
          <a:p>
            <a:pPr>
              <a:lnSpc>
                <a:spcPct val="90000"/>
              </a:lnSpc>
            </a:pPr>
            <a:r>
              <a:rPr lang="it-IT" sz="2800" b="1" dirty="0" smtClean="0"/>
              <a:t>Informatizzazione </a:t>
            </a:r>
            <a:r>
              <a:rPr lang="it-IT" sz="2800" b="1" dirty="0"/>
              <a:t>e </a:t>
            </a:r>
            <a:r>
              <a:rPr lang="it-IT" sz="2800" b="1" dirty="0" smtClean="0"/>
              <a:t>digitalizzazione </a:t>
            </a:r>
            <a:r>
              <a:rPr lang="it-IT" sz="2800" b="1" dirty="0"/>
              <a:t>della </a:t>
            </a:r>
            <a:r>
              <a:rPr lang="it-IT" sz="2800" b="1" dirty="0" smtClean="0"/>
              <a:t>sanità</a:t>
            </a:r>
          </a:p>
          <a:p>
            <a:pPr>
              <a:lnSpc>
                <a:spcPct val="90000"/>
              </a:lnSpc>
            </a:pPr>
            <a:r>
              <a:rPr lang="it-IT" sz="2800" b="1" dirty="0">
                <a:solidFill>
                  <a:srgbClr val="FF0000"/>
                </a:solidFill>
              </a:rPr>
              <a:t>Legalità e trasparenza</a:t>
            </a:r>
            <a:r>
              <a:rPr lang="it-IT" sz="2800" dirty="0">
                <a:solidFill>
                  <a:srgbClr val="FF0000"/>
                </a:solidFill>
              </a:rPr>
              <a:t> </a:t>
            </a:r>
            <a:endParaRPr lang="it-IT" sz="2800" dirty="0" smtClean="0">
              <a:solidFill>
                <a:srgbClr val="FF0000"/>
              </a:solidFill>
            </a:endParaRPr>
          </a:p>
          <a:p>
            <a:pPr>
              <a:lnSpc>
                <a:spcPct val="90000"/>
              </a:lnSpc>
            </a:pPr>
            <a:r>
              <a:rPr lang="it-IT" sz="2800" b="1" dirty="0" smtClean="0"/>
              <a:t>Importanza delle attività di prevenzione </a:t>
            </a:r>
            <a:endParaRPr lang="it-IT" sz="2800" b="1" dirty="0"/>
          </a:p>
        </p:txBody>
      </p:sp>
      <p:pic>
        <p:nvPicPr>
          <p:cNvPr id="4" name="Immagine 3"/>
          <p:cNvPicPr>
            <a:picLocks noChangeAspect="1"/>
          </p:cNvPicPr>
          <p:nvPr/>
        </p:nvPicPr>
        <p:blipFill>
          <a:blip r:embed="rId2"/>
          <a:stretch>
            <a:fillRect/>
          </a:stretch>
        </p:blipFill>
        <p:spPr>
          <a:xfrm>
            <a:off x="6158357" y="1556792"/>
            <a:ext cx="2800575" cy="1872208"/>
          </a:xfrm>
          <a:prstGeom prst="rect">
            <a:avLst/>
          </a:prstGeom>
        </p:spPr>
      </p:pic>
    </p:spTree>
    <p:extLst>
      <p:ext uri="{BB962C8B-B14F-4D97-AF65-F5344CB8AC3E}">
        <p14:creationId xmlns:p14="http://schemas.microsoft.com/office/powerpoint/2010/main" val="3982070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Schermata 2017-02-23 alle 06.13.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9144000" cy="6192688"/>
          </a:xfrm>
          <a:prstGeom prst="rect">
            <a:avLst/>
          </a:prstGeom>
        </p:spPr>
      </p:pic>
    </p:spTree>
    <p:extLst>
      <p:ext uri="{BB962C8B-B14F-4D97-AF65-F5344CB8AC3E}">
        <p14:creationId xmlns:p14="http://schemas.microsoft.com/office/powerpoint/2010/main" val="23782105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1"/>
          <p:cNvGraphicFramePr>
            <a:graphicFrameLocks noGrp="1"/>
          </p:cNvGraphicFramePr>
          <p:nvPr>
            <p:extLst/>
          </p:nvPr>
        </p:nvGraphicFramePr>
        <p:xfrm>
          <a:off x="1315825" y="1700808"/>
          <a:ext cx="6512350" cy="4464496"/>
        </p:xfrm>
        <a:graphic>
          <a:graphicData uri="http://schemas.openxmlformats.org/drawingml/2006/chart">
            <c:chart xmlns:c="http://schemas.openxmlformats.org/drawingml/2006/chart" xmlns:r="http://schemas.openxmlformats.org/officeDocument/2006/relationships" r:id="rId3"/>
          </a:graphicData>
        </a:graphic>
      </p:graphicFrame>
      <p:sp>
        <p:nvSpPr>
          <p:cNvPr id="8" name="CasellaDiTesto 7"/>
          <p:cNvSpPr txBox="1"/>
          <p:nvPr/>
        </p:nvSpPr>
        <p:spPr>
          <a:xfrm>
            <a:off x="1655676" y="1084675"/>
            <a:ext cx="6858000" cy="323165"/>
          </a:xfrm>
          <a:prstGeom prst="rect">
            <a:avLst/>
          </a:prstGeom>
          <a:noFill/>
        </p:spPr>
        <p:txBody>
          <a:bodyPr wrap="square" rtlCol="0">
            <a:spAutoFit/>
          </a:bodyPr>
          <a:lstStyle/>
          <a:p>
            <a:pPr algn="ctr">
              <a:defRPr sz="1800" b="1" i="0" u="none" strike="noStrike" kern="1200" baseline="0">
                <a:solidFill>
                  <a:prstClr val="black"/>
                </a:solidFill>
                <a:latin typeface="+mn-lt"/>
                <a:ea typeface="+mn-ea"/>
                <a:cs typeface="+mn-cs"/>
              </a:defRPr>
            </a:pPr>
            <a:r>
              <a:rPr lang="it-IT" sz="1500" b="1" dirty="0" smtClean="0">
                <a:solidFill>
                  <a:srgbClr val="1F497D">
                    <a:lumMod val="75000"/>
                  </a:srgbClr>
                </a:solidFill>
              </a:rPr>
              <a:t>Crescita media annuale della spesa sanitaria in termini reali</a:t>
            </a:r>
            <a:endParaRPr lang="it-IT" sz="1500" b="1" dirty="0">
              <a:solidFill>
                <a:srgbClr val="1F497D">
                  <a:lumMod val="75000"/>
                </a:srgbClr>
              </a:solidFill>
            </a:endParaRPr>
          </a:p>
        </p:txBody>
      </p:sp>
      <p:sp>
        <p:nvSpPr>
          <p:cNvPr id="9" name="TextBox 1"/>
          <p:cNvSpPr txBox="1"/>
          <p:nvPr/>
        </p:nvSpPr>
        <p:spPr>
          <a:xfrm>
            <a:off x="3383868" y="6597352"/>
            <a:ext cx="2160240"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r>
              <a:rPr lang="en-GB" sz="750" b="1" dirty="0">
                <a:solidFill>
                  <a:srgbClr val="002060"/>
                </a:solidFill>
                <a:cs typeface="Arial" pitchFamily="34" charset="0"/>
              </a:rPr>
              <a:t>Source: </a:t>
            </a:r>
            <a:r>
              <a:rPr lang="en-GB" sz="750" dirty="0">
                <a:solidFill>
                  <a:srgbClr val="002060"/>
                </a:solidFill>
                <a:cs typeface="Arial" pitchFamily="34" charset="0"/>
              </a:rPr>
              <a:t>OECD Health Data 2013</a:t>
            </a:r>
          </a:p>
          <a:p>
            <a:endParaRPr lang="en-GB" sz="750" dirty="0">
              <a:solidFill>
                <a:srgbClr val="002060"/>
              </a:solidFill>
            </a:endParaRPr>
          </a:p>
        </p:txBody>
      </p:sp>
      <p:sp>
        <p:nvSpPr>
          <p:cNvPr id="15" name="Rettangolo 14"/>
          <p:cNvSpPr/>
          <p:nvPr/>
        </p:nvSpPr>
        <p:spPr>
          <a:xfrm>
            <a:off x="1709682" y="15007"/>
            <a:ext cx="5670630" cy="415498"/>
          </a:xfrm>
          <a:prstGeom prst="rect">
            <a:avLst/>
          </a:prstGeom>
        </p:spPr>
        <p:txBody>
          <a:bodyPr wrap="square">
            <a:spAutoFit/>
          </a:bodyPr>
          <a:lstStyle/>
          <a:p>
            <a:pPr algn="ctr"/>
            <a:r>
              <a:rPr lang="en-US" altLang="it-IT" sz="2100" b="1" dirty="0" err="1" smtClean="0">
                <a:solidFill>
                  <a:srgbClr val="002060"/>
                </a:solidFill>
                <a:cs typeface="Times New Roman" pitchFamily="18" charset="0"/>
              </a:rPr>
              <a:t>Spesa</a:t>
            </a:r>
            <a:r>
              <a:rPr lang="en-US" altLang="it-IT" sz="2100" b="1" dirty="0" smtClean="0">
                <a:solidFill>
                  <a:srgbClr val="002060"/>
                </a:solidFill>
                <a:cs typeface="Times New Roman" pitchFamily="18" charset="0"/>
              </a:rPr>
              <a:t> sanitaria</a:t>
            </a:r>
            <a:endParaRPr lang="en-US" altLang="it-IT" sz="2100" b="1" dirty="0">
              <a:solidFill>
                <a:srgbClr val="002060"/>
              </a:solidFill>
              <a:cs typeface="Times New Roman" pitchFamily="18" charset="0"/>
            </a:endParaRPr>
          </a:p>
        </p:txBody>
      </p:sp>
      <p:pic>
        <p:nvPicPr>
          <p:cNvPr id="7170" name="Picture 2" descr="http://www.allianceforbusinessleadership.org/wp-content/uploads/2012/05/healthcare_money.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000" y="27017"/>
            <a:ext cx="1484784" cy="1529777"/>
          </a:xfrm>
          <a:prstGeom prst="rect">
            <a:avLst/>
          </a:prstGeom>
          <a:noFill/>
          <a:extLst>
            <a:ext uri="{909E8E84-426E-40dd-AFC4-6F175D3DCCD1}">
              <a14:hiddenFill xmlns:a14="http://schemas.microsoft.com/office/drawing/2010/main">
                <a:solidFill>
                  <a:srgbClr val="FFFFFF"/>
                </a:solidFill>
              </a14:hiddenFill>
            </a:ext>
          </a:extLst>
        </p:spPr>
      </p:pic>
      <p:sp>
        <p:nvSpPr>
          <p:cNvPr id="2" name="Ovale 1"/>
          <p:cNvSpPr/>
          <p:nvPr/>
        </p:nvSpPr>
        <p:spPr>
          <a:xfrm>
            <a:off x="1493658" y="4797152"/>
            <a:ext cx="2240868" cy="1224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prstClr val="white"/>
              </a:solidFill>
            </a:endParaRPr>
          </a:p>
        </p:txBody>
      </p:sp>
    </p:spTree>
    <p:extLst>
      <p:ext uri="{BB962C8B-B14F-4D97-AF65-F5344CB8AC3E}">
        <p14:creationId xmlns:p14="http://schemas.microsoft.com/office/powerpoint/2010/main" val="237499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6-05-26 alle 18.18.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3" y="3356992"/>
            <a:ext cx="6369637" cy="3333537"/>
          </a:xfrm>
          <a:prstGeom prst="rect">
            <a:avLst/>
          </a:prstGeom>
        </p:spPr>
      </p:pic>
      <p:sp>
        <p:nvSpPr>
          <p:cNvPr id="4" name="Rettangolo 3"/>
          <p:cNvSpPr/>
          <p:nvPr/>
        </p:nvSpPr>
        <p:spPr>
          <a:xfrm>
            <a:off x="155223" y="188640"/>
            <a:ext cx="5208865" cy="830997"/>
          </a:xfrm>
          <a:prstGeom prst="rect">
            <a:avLst/>
          </a:prstGeom>
          <a:noFill/>
        </p:spPr>
        <p:txBody>
          <a:bodyPr wrap="none" lIns="91440" tIns="45720" rIns="91440" bIns="45720">
            <a:spAutoFit/>
          </a:bodyPr>
          <a:lstStyle/>
          <a:p>
            <a:pPr algn="ctr"/>
            <a:r>
              <a:rPr lang="it-IT" sz="4800" b="1" i="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rPr>
              <a:t>I fattori di contesto</a:t>
            </a:r>
            <a:endParaRPr lang="it-IT" sz="4800" b="1" i="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endParaRPr>
          </a:p>
        </p:txBody>
      </p:sp>
      <p:pic>
        <p:nvPicPr>
          <p:cNvPr id="5" name="Immagine 4" descr="Schermata 2017-02-23 alle 06.24.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07321">
            <a:off x="4380609" y="636395"/>
            <a:ext cx="5292080" cy="2565542"/>
          </a:xfrm>
          <a:prstGeom prst="rect">
            <a:avLst/>
          </a:prstGeom>
        </p:spPr>
      </p:pic>
      <p:grpSp>
        <p:nvGrpSpPr>
          <p:cNvPr id="6" name="Gruppo 5"/>
          <p:cNvGrpSpPr/>
          <p:nvPr/>
        </p:nvGrpSpPr>
        <p:grpSpPr>
          <a:xfrm rot="439152">
            <a:off x="-3308" y="1903011"/>
            <a:ext cx="4412510" cy="1683826"/>
            <a:chOff x="107504" y="267927"/>
            <a:chExt cx="4968553" cy="2536428"/>
          </a:xfrm>
        </p:grpSpPr>
        <p:pic>
          <p:nvPicPr>
            <p:cNvPr id="7" name="Immagine 6"/>
            <p:cNvPicPr>
              <a:picLocks noChangeAspect="1"/>
            </p:cNvPicPr>
            <p:nvPr/>
          </p:nvPicPr>
          <p:blipFill rotWithShape="1">
            <a:blip r:embed="rId4">
              <a:extLst>
                <a:ext uri="{28A0092B-C50C-407E-A947-70E740481C1C}">
                  <a14:useLocalDpi xmlns:a14="http://schemas.microsoft.com/office/drawing/2010/main" val="0"/>
                </a:ext>
              </a:extLst>
            </a:blip>
            <a:srcRect l="5602" t="52895" r="3614"/>
            <a:stretch/>
          </p:blipFill>
          <p:spPr>
            <a:xfrm>
              <a:off x="107504" y="1124744"/>
              <a:ext cx="4911131" cy="1679611"/>
            </a:xfrm>
            <a:prstGeom prst="rect">
              <a:avLst/>
            </a:prstGeom>
          </p:spPr>
        </p:pic>
        <p:pic>
          <p:nvPicPr>
            <p:cNvPr id="8" name="Immagine 7"/>
            <p:cNvPicPr>
              <a:picLocks noChangeAspect="1"/>
            </p:cNvPicPr>
            <p:nvPr/>
          </p:nvPicPr>
          <p:blipFill rotWithShape="1">
            <a:blip r:embed="rId4">
              <a:extLst>
                <a:ext uri="{28A0092B-C50C-407E-A947-70E740481C1C}">
                  <a14:useLocalDpi xmlns:a14="http://schemas.microsoft.com/office/drawing/2010/main" val="0"/>
                </a:ext>
              </a:extLst>
            </a:blip>
            <a:srcRect l="3243" r="18069" b="79413"/>
            <a:stretch/>
          </p:blipFill>
          <p:spPr>
            <a:xfrm>
              <a:off x="107505" y="267927"/>
              <a:ext cx="4968552" cy="856817"/>
            </a:xfrm>
            <a:prstGeom prst="rect">
              <a:avLst/>
            </a:prstGeom>
          </p:spPr>
        </p:pic>
      </p:grpSp>
      <p:pic>
        <p:nvPicPr>
          <p:cNvPr id="9" name="Immagine 8" descr="Una sanità a pezz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570409">
            <a:off x="6308113" y="4861353"/>
            <a:ext cx="3001397" cy="690625"/>
          </a:xfrm>
          <a:prstGeom prst="rect">
            <a:avLst/>
          </a:prstGeom>
        </p:spPr>
      </p:pic>
    </p:spTree>
    <p:extLst>
      <p:ext uri="{BB962C8B-B14F-4D97-AF65-F5344CB8AC3E}">
        <p14:creationId xmlns:p14="http://schemas.microsoft.com/office/powerpoint/2010/main" val="8184138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isultati immagini per semaforo giall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3620600D-0EDA-4AD0-88D8-0A396FE926CA" descr="7412FF92-1998-46D8-A41A-8C97ABEA2E07@hom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692696"/>
            <a:ext cx="8664897" cy="592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10368" y="353036"/>
            <a:ext cx="9154368" cy="987732"/>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600" i="1" dirty="0" smtClean="0">
                <a:solidFill>
                  <a:schemeClr val="tx1"/>
                </a:solidFill>
              </a:rPr>
              <a:t>Impatto degli sprechi sulla sanità </a:t>
            </a:r>
            <a:endParaRPr lang="it-IT" sz="3600" i="1" dirty="0">
              <a:solidFill>
                <a:schemeClr val="tx1"/>
              </a:solidFill>
            </a:endParaRPr>
          </a:p>
        </p:txBody>
      </p:sp>
    </p:spTree>
    <p:extLst>
      <p:ext uri="{BB962C8B-B14F-4D97-AF65-F5344CB8AC3E}">
        <p14:creationId xmlns:p14="http://schemas.microsoft.com/office/powerpoint/2010/main" val="17018371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09-14 alle 07.56.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702576"/>
          </a:xfrm>
          <a:prstGeom prst="rect">
            <a:avLst/>
          </a:prstGeom>
        </p:spPr>
      </p:pic>
    </p:spTree>
    <p:extLst>
      <p:ext uri="{BB962C8B-B14F-4D97-AF65-F5344CB8AC3E}">
        <p14:creationId xmlns:p14="http://schemas.microsoft.com/office/powerpoint/2010/main" val="675782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10 alle 06.43.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8" y="116632"/>
            <a:ext cx="7037040" cy="6624736"/>
          </a:xfrm>
          <a:prstGeom prst="rect">
            <a:avLst/>
          </a:prstGeom>
        </p:spPr>
      </p:pic>
      <p:pic>
        <p:nvPicPr>
          <p:cNvPr id="3" name="Immagine 2" descr="Schermata 2018-05-09 alle 00.15.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3116888"/>
            <a:ext cx="6524972" cy="3620238"/>
          </a:xfrm>
          <a:prstGeom prst="rect">
            <a:avLst/>
          </a:prstGeom>
        </p:spPr>
      </p:pic>
      <p:cxnSp>
        <p:nvCxnSpPr>
          <p:cNvPr id="5" name="Connettore 1 4"/>
          <p:cNvCxnSpPr/>
          <p:nvPr/>
        </p:nvCxnSpPr>
        <p:spPr>
          <a:xfrm flipH="1">
            <a:off x="2627784" y="3140968"/>
            <a:ext cx="6516216"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Connettore 1 6"/>
          <p:cNvCxnSpPr/>
          <p:nvPr/>
        </p:nvCxnSpPr>
        <p:spPr>
          <a:xfrm flipH="1" flipV="1">
            <a:off x="2664296" y="3140968"/>
            <a:ext cx="35496" cy="3384376"/>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044855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fficienza.png                                                 00090A64ALASSIO                        7C2686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5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0" y="1357151"/>
            <a:ext cx="9753599" cy="523220"/>
          </a:xfrm>
          <a:prstGeom prst="rect">
            <a:avLst/>
          </a:prstGeom>
          <a:noFill/>
        </p:spPr>
        <p:txBody>
          <a:bodyPr wrap="square" rtlCol="0">
            <a:spAutoFit/>
          </a:bodyPr>
          <a:lstStyle/>
          <a:p>
            <a:pPr algn="ctr"/>
            <a:r>
              <a:rPr lang="it-IT" sz="2800" b="1" dirty="0" smtClean="0">
                <a:solidFill>
                  <a:srgbClr val="FF0000"/>
                </a:solidFill>
              </a:rPr>
              <a:t>Degenza </a:t>
            </a:r>
            <a:r>
              <a:rPr lang="it-IT" sz="2800" b="1" dirty="0" err="1" smtClean="0">
                <a:solidFill>
                  <a:srgbClr val="FF0000"/>
                </a:solidFill>
              </a:rPr>
              <a:t>pre</a:t>
            </a:r>
            <a:r>
              <a:rPr lang="it-IT" sz="2800" b="1" dirty="0" smtClean="0">
                <a:solidFill>
                  <a:srgbClr val="FF0000"/>
                </a:solidFill>
              </a:rPr>
              <a:t>-operatoria (gg) per interventi chirurgici elettivi</a:t>
            </a:r>
            <a:endParaRPr lang="it-IT" sz="2800" b="1" dirty="0">
              <a:solidFill>
                <a:srgbClr val="FF0000"/>
              </a:solidFill>
            </a:endParaRPr>
          </a:p>
        </p:txBody>
      </p:sp>
      <p:sp>
        <p:nvSpPr>
          <p:cNvPr id="5" name="Rettangolo 4"/>
          <p:cNvSpPr/>
          <p:nvPr/>
        </p:nvSpPr>
        <p:spPr>
          <a:xfrm>
            <a:off x="295071" y="102621"/>
            <a:ext cx="9326816" cy="987732"/>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200" i="1" dirty="0" smtClean="0">
                <a:solidFill>
                  <a:srgbClr val="000000"/>
                </a:solidFill>
              </a:rPr>
              <a:t>DIFFERENZE REGIONALI</a:t>
            </a:r>
            <a:endParaRPr lang="it-IT" sz="3200" i="1" dirty="0">
              <a:solidFill>
                <a:srgbClr val="000000"/>
              </a:solidFill>
            </a:endParaRPr>
          </a:p>
        </p:txBody>
      </p:sp>
      <p:sp>
        <p:nvSpPr>
          <p:cNvPr id="6" name="Rettangolo 5"/>
          <p:cNvSpPr/>
          <p:nvPr/>
        </p:nvSpPr>
        <p:spPr>
          <a:xfrm>
            <a:off x="6610700" y="5117176"/>
            <a:ext cx="1824513" cy="369332"/>
          </a:xfrm>
          <a:prstGeom prst="rect">
            <a:avLst/>
          </a:prstGeom>
        </p:spPr>
        <p:txBody>
          <a:bodyPr wrap="none">
            <a:spAutoFit/>
          </a:bodyPr>
          <a:lstStyle/>
          <a:p>
            <a:r>
              <a:rPr lang="it-IT" i="1" dirty="0" err="1" smtClean="0">
                <a:solidFill>
                  <a:srgbClr val="FF0000"/>
                </a:solidFill>
              </a:rPr>
              <a:t>inappropriatezza</a:t>
            </a:r>
            <a:endParaRPr lang="it-IT" i="1" dirty="0">
              <a:solidFill>
                <a:srgbClr val="FF0000"/>
              </a:solidFill>
            </a:endParaRPr>
          </a:p>
        </p:txBody>
      </p:sp>
    </p:spTree>
    <p:extLst>
      <p:ext uri="{BB962C8B-B14F-4D97-AF65-F5344CB8AC3E}">
        <p14:creationId xmlns:p14="http://schemas.microsoft.com/office/powerpoint/2010/main" val="2611889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rot="20105585">
            <a:off x="279856" y="2622139"/>
            <a:ext cx="9144000" cy="1470025"/>
          </a:xfrm>
        </p:spPr>
        <p:txBody>
          <a:bodyPr>
            <a:noAutofit/>
          </a:bodyPr>
          <a:lstStyle/>
          <a:p>
            <a:r>
              <a:rPr lang="it-IT" sz="5400" i="1" dirty="0" smtClean="0">
                <a:solidFill>
                  <a:srgbClr val="FF0000"/>
                </a:solidFill>
              </a:rPr>
              <a:t>PNE, ULTIMA SPIAGGIA per la sostenibilità del SSN ?</a:t>
            </a:r>
            <a:endParaRPr lang="it-IT" sz="5400" i="1" dirty="0">
              <a:solidFill>
                <a:srgbClr val="FF0000"/>
              </a:solidFill>
            </a:endParaRPr>
          </a:p>
        </p:txBody>
      </p:sp>
      <p:pic>
        <p:nvPicPr>
          <p:cNvPr id="12" name="Immagine 11" descr="Schermata 2018-04-13 alle 08.04.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3330720"/>
            <a:ext cx="2915816" cy="3378645"/>
          </a:xfrm>
          <a:prstGeom prst="rect">
            <a:avLst/>
          </a:prstGeom>
        </p:spPr>
      </p:pic>
      <p:pic>
        <p:nvPicPr>
          <p:cNvPr id="5" name="Picture 2" descr="http://www.stevensstrategic.com/wp-content/uploads/2013/08/crisis_communication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
            <a:ext cx="4392488" cy="156102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323528" y="1052736"/>
            <a:ext cx="0" cy="216024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8"/>
          <p:cNvCxnSpPr/>
          <p:nvPr/>
        </p:nvCxnSpPr>
        <p:spPr>
          <a:xfrm>
            <a:off x="323528" y="3212976"/>
            <a:ext cx="27363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10"/>
          <p:cNvCxnSpPr/>
          <p:nvPr/>
        </p:nvCxnSpPr>
        <p:spPr>
          <a:xfrm flipV="1">
            <a:off x="323528" y="1700808"/>
            <a:ext cx="2808312" cy="888504"/>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12"/>
          <p:cNvCxnSpPr/>
          <p:nvPr/>
        </p:nvCxnSpPr>
        <p:spPr>
          <a:xfrm flipV="1">
            <a:off x="323528" y="2204864"/>
            <a:ext cx="2088232" cy="6347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14"/>
          <p:cNvCxnSpPr/>
          <p:nvPr/>
        </p:nvCxnSpPr>
        <p:spPr>
          <a:xfrm>
            <a:off x="2411760" y="2204864"/>
            <a:ext cx="792088" cy="72008"/>
          </a:xfrm>
          <a:prstGeom prst="line">
            <a:avLst/>
          </a:prstGeom>
        </p:spPr>
        <p:style>
          <a:lnRef idx="2">
            <a:schemeClr val="accent1"/>
          </a:lnRef>
          <a:fillRef idx="0">
            <a:schemeClr val="accent1"/>
          </a:fillRef>
          <a:effectRef idx="1">
            <a:schemeClr val="accent1"/>
          </a:effectRef>
          <a:fontRef idx="minor">
            <a:schemeClr val="tx1"/>
          </a:fontRef>
        </p:style>
      </p:cxnSp>
      <p:sp>
        <p:nvSpPr>
          <p:cNvPr id="11" name="Up Arrow 15"/>
          <p:cNvSpPr/>
          <p:nvPr/>
        </p:nvSpPr>
        <p:spPr>
          <a:xfrm>
            <a:off x="2123728" y="2492896"/>
            <a:ext cx="539576" cy="580101"/>
          </a:xfrm>
          <a:prstGeom prst="upArrow">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prstClr val="white"/>
              </a:solidFill>
            </a:endParaRPr>
          </a:p>
        </p:txBody>
      </p:sp>
      <p:sp>
        <p:nvSpPr>
          <p:cNvPr id="13" name="TextBox 16"/>
          <p:cNvSpPr txBox="1">
            <a:spLocks noChangeArrowheads="1"/>
          </p:cNvSpPr>
          <p:nvPr/>
        </p:nvSpPr>
        <p:spPr bwMode="auto">
          <a:xfrm>
            <a:off x="2051720" y="3212976"/>
            <a:ext cx="6286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50" b="1" dirty="0" smtClean="0">
                <a:solidFill>
                  <a:srgbClr val="002060"/>
                </a:solidFill>
                <a:latin typeface="Calibri"/>
              </a:rPr>
              <a:t>2008</a:t>
            </a:r>
            <a:endParaRPr lang="en-US" sz="1350" b="1" dirty="0">
              <a:solidFill>
                <a:srgbClr val="002060"/>
              </a:solidFill>
              <a:latin typeface="Calibri"/>
            </a:endParaRPr>
          </a:p>
        </p:txBody>
      </p:sp>
      <p:sp>
        <p:nvSpPr>
          <p:cNvPr id="14" name="TextBox 17"/>
          <p:cNvSpPr txBox="1">
            <a:spLocks noChangeArrowheads="1"/>
          </p:cNvSpPr>
          <p:nvPr/>
        </p:nvSpPr>
        <p:spPr bwMode="auto">
          <a:xfrm>
            <a:off x="3203848" y="1506270"/>
            <a:ext cx="20162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err="1" smtClean="0">
                <a:solidFill>
                  <a:srgbClr val="002060"/>
                </a:solidFill>
                <a:latin typeface="Calibri"/>
              </a:rPr>
              <a:t>Bisogni</a:t>
            </a:r>
            <a:r>
              <a:rPr lang="en-US" sz="1600" b="1" dirty="0" smtClean="0">
                <a:solidFill>
                  <a:srgbClr val="002060"/>
                </a:solidFill>
                <a:latin typeface="Calibri"/>
              </a:rPr>
              <a:t> &amp; </a:t>
            </a:r>
            <a:r>
              <a:rPr lang="en-US" sz="1600" b="1" dirty="0" err="1" smtClean="0">
                <a:solidFill>
                  <a:srgbClr val="002060"/>
                </a:solidFill>
                <a:latin typeface="Calibri"/>
              </a:rPr>
              <a:t>Domanda</a:t>
            </a:r>
            <a:r>
              <a:rPr lang="en-US" sz="1600" b="1" dirty="0" smtClean="0">
                <a:solidFill>
                  <a:srgbClr val="002060"/>
                </a:solidFill>
                <a:latin typeface="Calibri"/>
              </a:rPr>
              <a:t> </a:t>
            </a:r>
            <a:endParaRPr lang="en-US" sz="1600" b="1" dirty="0">
              <a:solidFill>
                <a:srgbClr val="002060"/>
              </a:solidFill>
              <a:latin typeface="Calibri"/>
            </a:endParaRPr>
          </a:p>
        </p:txBody>
      </p:sp>
      <p:pic>
        <p:nvPicPr>
          <p:cNvPr id="15" name="Picture 4" descr="http://www.freenewsonline.it/wp-content/uploads/2014/07/441px-Euro_symbol_gold.svg_.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3510" y="2060848"/>
            <a:ext cx="406402" cy="394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918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Schermata 2017-02-23 alle 06.17.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267" y="3212976"/>
            <a:ext cx="4187733" cy="3684985"/>
          </a:xfrm>
          <a:prstGeom prst="rect">
            <a:avLst/>
          </a:prstGeom>
        </p:spPr>
      </p:pic>
      <p:pic>
        <p:nvPicPr>
          <p:cNvPr id="5" name="Immagine 4" descr="Schermata 2017-02-23 alle 06.17.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680"/>
            <a:ext cx="4860032" cy="6048672"/>
          </a:xfrm>
          <a:prstGeom prst="rect">
            <a:avLst/>
          </a:prstGeom>
        </p:spPr>
      </p:pic>
      <p:pic>
        <p:nvPicPr>
          <p:cNvPr id="2" name="Immagine 1" descr="Schermata 2017-02-23 alle 06.17.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536" y="-27384"/>
            <a:ext cx="4176464" cy="3132348"/>
          </a:xfrm>
          <a:prstGeom prst="rect">
            <a:avLst/>
          </a:prstGeom>
        </p:spPr>
      </p:pic>
      <p:sp>
        <p:nvSpPr>
          <p:cNvPr id="4" name="Rettangolo 3"/>
          <p:cNvSpPr/>
          <p:nvPr/>
        </p:nvSpPr>
        <p:spPr>
          <a:xfrm>
            <a:off x="4932040" y="0"/>
            <a:ext cx="936104" cy="54868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Rettangolo 5"/>
          <p:cNvSpPr/>
          <p:nvPr/>
        </p:nvSpPr>
        <p:spPr>
          <a:xfrm>
            <a:off x="7164288" y="3284984"/>
            <a:ext cx="1979712" cy="158417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121463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Schermata 2016-01-25 alle 16.14.1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142"/>
            <a:ext cx="6732240" cy="433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Elezioni Senato 20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880" y="1988840"/>
            <a:ext cx="3523192" cy="4252996"/>
          </a:xfrm>
          <a:prstGeom prst="rect">
            <a:avLst/>
          </a:prstGeom>
        </p:spPr>
      </p:pic>
      <p:sp>
        <p:nvSpPr>
          <p:cNvPr id="4" name="Rettangolo 3"/>
          <p:cNvSpPr/>
          <p:nvPr/>
        </p:nvSpPr>
        <p:spPr>
          <a:xfrm>
            <a:off x="3707904" y="764704"/>
            <a:ext cx="2952328" cy="129614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Rettangolo 4"/>
          <p:cNvSpPr/>
          <p:nvPr/>
        </p:nvSpPr>
        <p:spPr>
          <a:xfrm>
            <a:off x="5796136" y="5733256"/>
            <a:ext cx="936104" cy="43204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43340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84183"/>
            <a:ext cx="5256584" cy="6629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34731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7-02-23 alle 06.14.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3" y="0"/>
            <a:ext cx="9144000" cy="3009418"/>
          </a:xfrm>
          <a:prstGeom prst="rect">
            <a:avLst/>
          </a:prstGeom>
        </p:spPr>
      </p:pic>
      <p:pic>
        <p:nvPicPr>
          <p:cNvPr id="4" name="Immagine 3" descr="Schermata 2017-02-23 alle 06.27.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0" y="2996952"/>
            <a:ext cx="9144000" cy="3861048"/>
          </a:xfrm>
          <a:prstGeom prst="rect">
            <a:avLst/>
          </a:prstGeom>
        </p:spPr>
      </p:pic>
    </p:spTree>
    <p:extLst>
      <p:ext uri="{BB962C8B-B14F-4D97-AF65-F5344CB8AC3E}">
        <p14:creationId xmlns:p14="http://schemas.microsoft.com/office/powerpoint/2010/main" val="34646112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Immagine 2" descr="Schermata 2016-10-17 alle 08.09.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800" y="279400"/>
            <a:ext cx="8244656" cy="628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0280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Immagine 1" descr="Schermata 2016-10-17 alle 08.08.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 y="279399"/>
            <a:ext cx="8545388" cy="648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94981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031" y="188640"/>
            <a:ext cx="9143999" cy="1200329"/>
          </a:xfrm>
          <a:prstGeom prst="rect">
            <a:avLst/>
          </a:prstGeom>
          <a:noFill/>
        </p:spPr>
        <p:txBody>
          <a:bodyPr wrap="square" lIns="91440" tIns="45720" rIns="91440" bIns="45720">
            <a:spAutoFit/>
          </a:bodyPr>
          <a:lstStyle/>
          <a:p>
            <a:pPr algn="ctr"/>
            <a:r>
              <a:rPr lang="it-IT" sz="7200" b="1" i="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rPr>
              <a:t>I rimedi del Governo</a:t>
            </a:r>
            <a:endParaRPr lang="it-IT" sz="7200" b="1" i="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endParaRPr>
          </a:p>
        </p:txBody>
      </p:sp>
      <p:sp>
        <p:nvSpPr>
          <p:cNvPr id="5" name="Segnaposto contenuto 2"/>
          <p:cNvSpPr txBox="1">
            <a:spLocks/>
          </p:cNvSpPr>
          <p:nvPr/>
        </p:nvSpPr>
        <p:spPr>
          <a:xfrm>
            <a:off x="1590" y="1700808"/>
            <a:ext cx="9108147" cy="3096344"/>
          </a:xfrm>
          <a:prstGeom prst="rect">
            <a:avLst/>
          </a:prstGeom>
        </p:spPr>
        <p:txBody>
          <a:bodyPr>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27063" indent="-627063">
              <a:spcAft>
                <a:spcPts val="1200"/>
              </a:spcAft>
              <a:buFont typeface="Wingdings" panose="05000000000000000000" pitchFamily="2" charset="2"/>
              <a:buChar char="Ø"/>
            </a:pPr>
            <a:r>
              <a:rPr lang="it-IT" sz="11200" b="1" i="1" dirty="0" smtClean="0"/>
              <a:t>(Modifiche norme Costituzionali)</a:t>
            </a:r>
          </a:p>
          <a:p>
            <a:pPr marL="627063" indent="-627063">
              <a:spcAft>
                <a:spcPts val="1200"/>
              </a:spcAft>
              <a:buFont typeface="Wingdings" panose="05000000000000000000" pitchFamily="2" charset="2"/>
              <a:buChar char="Ø"/>
            </a:pPr>
            <a:r>
              <a:rPr lang="it-IT" sz="11200" b="1" i="1" dirty="0" smtClean="0"/>
              <a:t>Nuovi LEA (marzo 2017)</a:t>
            </a:r>
          </a:p>
          <a:p>
            <a:pPr marL="627063" indent="-627063">
              <a:spcAft>
                <a:spcPts val="1200"/>
              </a:spcAft>
              <a:buFont typeface="Wingdings" panose="05000000000000000000" pitchFamily="2" charset="2"/>
              <a:buChar char="Ø"/>
            </a:pPr>
            <a:r>
              <a:rPr lang="it-IT" sz="11200" b="1" i="1" dirty="0"/>
              <a:t>Standard ospedalieri per l’accreditamento (DM 70/2015)</a:t>
            </a:r>
          </a:p>
          <a:p>
            <a:pPr marL="627063" indent="-627063">
              <a:spcAft>
                <a:spcPts val="1200"/>
              </a:spcAft>
              <a:buFont typeface="Wingdings" panose="05000000000000000000" pitchFamily="2" charset="2"/>
              <a:buChar char="Ø"/>
            </a:pPr>
            <a:r>
              <a:rPr lang="it-IT" sz="11200" b="1" i="1" dirty="0" smtClean="0"/>
              <a:t>Legge Gelli su sicurezza delle cure e responsabilità professionale (L 24/2017)</a:t>
            </a:r>
          </a:p>
          <a:p>
            <a:pPr marL="627063" indent="-627063">
              <a:spcAft>
                <a:spcPts val="1200"/>
              </a:spcAft>
              <a:buFont typeface="Wingdings" panose="05000000000000000000" pitchFamily="2" charset="2"/>
              <a:buChar char="Ø"/>
            </a:pPr>
            <a:r>
              <a:rPr lang="it-IT" sz="11200" b="1" i="1" dirty="0" smtClean="0"/>
              <a:t>Albo nazionale manager sanitari</a:t>
            </a:r>
          </a:p>
          <a:p>
            <a:pPr marL="627063" indent="-627063">
              <a:spcAft>
                <a:spcPts val="1200"/>
              </a:spcAft>
              <a:buFont typeface="Wingdings" panose="05000000000000000000" pitchFamily="2" charset="2"/>
              <a:buChar char="Ø"/>
            </a:pPr>
            <a:r>
              <a:rPr lang="it-IT" sz="11200" b="1" i="1" dirty="0" smtClean="0"/>
              <a:t>Miglioramento dell’appropriatezza delle prestazioni erogate</a:t>
            </a:r>
          </a:p>
          <a:p>
            <a:pPr marL="0" indent="0">
              <a:buFont typeface="Arial" panose="020B0604020202020204" pitchFamily="34" charset="0"/>
              <a:buNone/>
            </a:pPr>
            <a:endParaRPr lang="it-IT" dirty="0" smtClean="0"/>
          </a:p>
          <a:p>
            <a:endParaRPr lang="en-GB" dirty="0"/>
          </a:p>
        </p:txBody>
      </p:sp>
    </p:spTree>
    <p:extLst>
      <p:ext uri="{BB962C8B-B14F-4D97-AF65-F5344CB8AC3E}">
        <p14:creationId xmlns:p14="http://schemas.microsoft.com/office/powerpoint/2010/main" val="130995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67544" y="0"/>
            <a:ext cx="8229600" cy="836712"/>
          </a:xfrm>
        </p:spPr>
        <p:txBody>
          <a:bodyPr>
            <a:normAutofit/>
          </a:bodyPr>
          <a:lstStyle/>
          <a:p>
            <a:r>
              <a:rPr lang="en-US" sz="3200" b="1" dirty="0" err="1" smtClean="0">
                <a:solidFill>
                  <a:srgbClr val="0070C0"/>
                </a:solidFill>
              </a:rPr>
              <a:t>Principali</a:t>
            </a:r>
            <a:r>
              <a:rPr lang="en-US" sz="3200" b="1" dirty="0" smtClean="0">
                <a:solidFill>
                  <a:srgbClr val="0070C0"/>
                </a:solidFill>
              </a:rPr>
              <a:t> </a:t>
            </a:r>
            <a:r>
              <a:rPr lang="en-US" sz="3200" b="1" dirty="0" err="1" smtClean="0">
                <a:solidFill>
                  <a:srgbClr val="0070C0"/>
                </a:solidFill>
              </a:rPr>
              <a:t>contenuti</a:t>
            </a:r>
            <a:r>
              <a:rPr lang="en-US" sz="3200" b="1" dirty="0" smtClean="0">
                <a:solidFill>
                  <a:srgbClr val="0070C0"/>
                </a:solidFill>
              </a:rPr>
              <a:t> </a:t>
            </a:r>
            <a:r>
              <a:rPr lang="en-US" sz="3200" b="1" dirty="0" err="1" smtClean="0">
                <a:solidFill>
                  <a:srgbClr val="0070C0"/>
                </a:solidFill>
              </a:rPr>
              <a:t>della</a:t>
            </a:r>
            <a:r>
              <a:rPr lang="en-US" sz="3200" b="1" dirty="0" smtClean="0">
                <a:solidFill>
                  <a:srgbClr val="0070C0"/>
                </a:solidFill>
              </a:rPr>
              <a:t> </a:t>
            </a:r>
            <a:r>
              <a:rPr lang="en-US" sz="3200" b="1" dirty="0" err="1" smtClean="0">
                <a:solidFill>
                  <a:srgbClr val="0070C0"/>
                </a:solidFill>
              </a:rPr>
              <a:t>Legge</a:t>
            </a:r>
            <a:r>
              <a:rPr lang="en-US" sz="3200" b="1" dirty="0" smtClean="0">
                <a:solidFill>
                  <a:srgbClr val="0070C0"/>
                </a:solidFill>
              </a:rPr>
              <a:t> </a:t>
            </a:r>
            <a:r>
              <a:rPr lang="en-US" sz="3200" b="1" dirty="0" err="1" smtClean="0">
                <a:solidFill>
                  <a:srgbClr val="0070C0"/>
                </a:solidFill>
              </a:rPr>
              <a:t>Gelli</a:t>
            </a:r>
            <a:r>
              <a:rPr lang="en-US" sz="3200" b="1" dirty="0" smtClean="0">
                <a:solidFill>
                  <a:srgbClr val="0070C0"/>
                </a:solidFill>
              </a:rPr>
              <a:t> (24/2017)</a:t>
            </a:r>
            <a:endParaRPr lang="en-GB" sz="3200" b="1" dirty="0">
              <a:solidFill>
                <a:srgbClr val="0070C0"/>
              </a:solidFill>
            </a:endParaRPr>
          </a:p>
        </p:txBody>
      </p:sp>
      <p:sp>
        <p:nvSpPr>
          <p:cNvPr id="5" name="Segnaposto contenuto 4"/>
          <p:cNvSpPr>
            <a:spLocks noGrp="1"/>
          </p:cNvSpPr>
          <p:nvPr>
            <p:ph idx="1"/>
          </p:nvPr>
        </p:nvSpPr>
        <p:spPr>
          <a:xfrm>
            <a:off x="179512" y="764704"/>
            <a:ext cx="8856984" cy="4785395"/>
          </a:xfrm>
        </p:spPr>
        <p:txBody>
          <a:bodyPr>
            <a:noAutofit/>
          </a:bodyPr>
          <a:lstStyle/>
          <a:p>
            <a:pPr marL="457200" indent="-457200">
              <a:buFont typeface="+mj-lt"/>
              <a:buAutoNum type="arabicPeriod"/>
            </a:pPr>
            <a:r>
              <a:rPr lang="it-IT" sz="2400" b="1" dirty="0" smtClean="0"/>
              <a:t>Linee </a:t>
            </a:r>
            <a:r>
              <a:rPr lang="it-IT" sz="2400" b="1" dirty="0"/>
              <a:t>guida. </a:t>
            </a:r>
            <a:r>
              <a:rPr lang="it-IT" sz="2400" dirty="0"/>
              <a:t>Le linee guida assumono </a:t>
            </a:r>
            <a:r>
              <a:rPr lang="it-IT" sz="2400" dirty="0" smtClean="0"/>
              <a:t>equilibrato ruolo</a:t>
            </a:r>
            <a:endParaRPr lang="it-IT" sz="2400" dirty="0"/>
          </a:p>
          <a:p>
            <a:pPr marL="457200" indent="-457200">
              <a:buFont typeface="+mj-lt"/>
              <a:buAutoNum type="arabicPeriod"/>
            </a:pPr>
            <a:r>
              <a:rPr lang="it-IT" sz="2400" b="1" dirty="0" smtClean="0"/>
              <a:t>Azione </a:t>
            </a:r>
            <a:r>
              <a:rPr lang="it-IT" sz="2400" b="1" dirty="0"/>
              <a:t>di rivalsa.</a:t>
            </a:r>
            <a:r>
              <a:rPr lang="it-IT" sz="2400" dirty="0"/>
              <a:t> P</a:t>
            </a:r>
            <a:r>
              <a:rPr lang="it-IT" sz="2400" dirty="0" smtClean="0"/>
              <a:t>otrà </a:t>
            </a:r>
            <a:r>
              <a:rPr lang="it-IT" sz="2400" dirty="0"/>
              <a:t>avvenire solo per dolo e colpa grave</a:t>
            </a:r>
            <a:r>
              <a:rPr lang="it-IT" sz="2400" dirty="0" smtClean="0"/>
              <a:t>.</a:t>
            </a:r>
          </a:p>
          <a:p>
            <a:pPr marL="457200" indent="-457200">
              <a:buFont typeface="+mj-lt"/>
              <a:buAutoNum type="arabicPeriod"/>
            </a:pPr>
            <a:r>
              <a:rPr lang="it-IT" sz="2400" b="1" dirty="0" err="1"/>
              <a:t>Risk</a:t>
            </a:r>
            <a:r>
              <a:rPr lang="it-IT" sz="2400" b="1" dirty="0"/>
              <a:t> management. </a:t>
            </a:r>
            <a:r>
              <a:rPr lang="it-IT" sz="2400" dirty="0"/>
              <a:t>Aspetto fondamentale delle cure </a:t>
            </a:r>
            <a:endParaRPr lang="it-IT" sz="2400" dirty="0" smtClean="0"/>
          </a:p>
          <a:p>
            <a:pPr marL="457200" indent="-457200">
              <a:buFont typeface="+mj-lt"/>
              <a:buAutoNum type="arabicPeriod"/>
            </a:pPr>
            <a:r>
              <a:rPr lang="it-IT" sz="2400" b="1" dirty="0" smtClean="0"/>
              <a:t>Audit</a:t>
            </a:r>
            <a:r>
              <a:rPr lang="it-IT" sz="2400" dirty="0" smtClean="0"/>
              <a:t> </a:t>
            </a:r>
            <a:r>
              <a:rPr lang="it-IT" sz="2400" i="1" dirty="0" smtClean="0">
                <a:latin typeface="Calibri" charset="0"/>
                <a:ea typeface="Calibri" charset="0"/>
                <a:cs typeface="Calibri" charset="0"/>
              </a:rPr>
              <a:t>«</a:t>
            </a:r>
            <a:r>
              <a:rPr lang="it-IT" sz="2400" i="1" dirty="0">
                <a:ln w="22225">
                  <a:solidFill>
                    <a:schemeClr val="accent2"/>
                  </a:solidFill>
                  <a:prstDash val="solid"/>
                </a:ln>
                <a:solidFill>
                  <a:srgbClr val="C00000"/>
                </a:solidFill>
                <a:latin typeface="Calibri" charset="0"/>
                <a:ea typeface="Calibri" charset="0"/>
                <a:cs typeface="Calibri" charset="0"/>
              </a:rPr>
              <a:t>V</a:t>
            </a:r>
            <a:r>
              <a:rPr lang="it-IT" sz="2400" i="1" dirty="0" smtClean="0">
                <a:ln w="22225">
                  <a:solidFill>
                    <a:schemeClr val="accent2"/>
                  </a:solidFill>
                  <a:prstDash val="solid"/>
                </a:ln>
                <a:solidFill>
                  <a:srgbClr val="C00000"/>
                </a:solidFill>
                <a:latin typeface="Calibri" charset="0"/>
                <a:ea typeface="Calibri" charset="0"/>
                <a:cs typeface="Calibri" charset="0"/>
              </a:rPr>
              <a:t>erbali </a:t>
            </a:r>
            <a:r>
              <a:rPr lang="it-IT" sz="2400" i="1" dirty="0">
                <a:ln w="22225">
                  <a:solidFill>
                    <a:schemeClr val="accent2"/>
                  </a:solidFill>
                  <a:prstDash val="solid"/>
                </a:ln>
                <a:solidFill>
                  <a:srgbClr val="C00000"/>
                </a:solidFill>
                <a:latin typeface="Calibri" charset="0"/>
                <a:ea typeface="Calibri" charset="0"/>
                <a:cs typeface="Calibri" charset="0"/>
              </a:rPr>
              <a:t>e </a:t>
            </a:r>
            <a:r>
              <a:rPr lang="it-IT" sz="2400" i="1" dirty="0" smtClean="0">
                <a:ln w="22225">
                  <a:solidFill>
                    <a:schemeClr val="accent2"/>
                  </a:solidFill>
                  <a:prstDash val="solid"/>
                </a:ln>
                <a:solidFill>
                  <a:srgbClr val="C00000"/>
                </a:solidFill>
                <a:latin typeface="Calibri" charset="0"/>
                <a:ea typeface="Calibri" charset="0"/>
                <a:cs typeface="Calibri" charset="0"/>
              </a:rPr>
              <a:t>atti </a:t>
            </a:r>
            <a:r>
              <a:rPr lang="it-IT" sz="2400" i="1" dirty="0">
                <a:ln w="22225">
                  <a:solidFill>
                    <a:schemeClr val="accent2"/>
                  </a:solidFill>
                  <a:prstDash val="solid"/>
                </a:ln>
                <a:solidFill>
                  <a:srgbClr val="C00000"/>
                </a:solidFill>
                <a:latin typeface="Calibri" charset="0"/>
                <a:ea typeface="Calibri" charset="0"/>
                <a:cs typeface="Calibri" charset="0"/>
              </a:rPr>
              <a:t>conseguenti all'attività di gestione del rischio clinico non possono essere acquisiti o utilizzati </a:t>
            </a:r>
            <a:r>
              <a:rPr lang="it-IT" sz="2400" i="1" dirty="0" smtClean="0">
                <a:ln w="22225">
                  <a:solidFill>
                    <a:schemeClr val="accent2"/>
                  </a:solidFill>
                  <a:prstDash val="solid"/>
                </a:ln>
                <a:solidFill>
                  <a:srgbClr val="C00000"/>
                </a:solidFill>
                <a:latin typeface="Calibri" charset="0"/>
                <a:ea typeface="Calibri" charset="0"/>
                <a:cs typeface="Calibri" charset="0"/>
              </a:rPr>
              <a:t>nei </a:t>
            </a:r>
            <a:r>
              <a:rPr lang="it-IT" sz="2400" i="1" dirty="0">
                <a:ln w="22225">
                  <a:solidFill>
                    <a:schemeClr val="accent2"/>
                  </a:solidFill>
                  <a:prstDash val="solid"/>
                </a:ln>
                <a:solidFill>
                  <a:srgbClr val="C00000"/>
                </a:solidFill>
                <a:latin typeface="Calibri" charset="0"/>
                <a:ea typeface="Calibri" charset="0"/>
                <a:cs typeface="Calibri" charset="0"/>
              </a:rPr>
              <a:t>procedimenti giudiziari</a:t>
            </a:r>
            <a:r>
              <a:rPr lang="it-IT" sz="2400" i="1" dirty="0" smtClean="0">
                <a:latin typeface="Calibri" charset="0"/>
                <a:ea typeface="Calibri" charset="0"/>
                <a:cs typeface="Calibri" charset="0"/>
              </a:rPr>
              <a:t>»</a:t>
            </a:r>
            <a:endParaRPr lang="it-IT" sz="2400" i="1" dirty="0"/>
          </a:p>
          <a:p>
            <a:pPr marL="457200" indent="-457200">
              <a:buFont typeface="+mj-lt"/>
              <a:buAutoNum type="arabicPeriod"/>
            </a:pPr>
            <a:r>
              <a:rPr lang="it-IT" sz="2400" b="1" dirty="0" smtClean="0"/>
              <a:t>Garante </a:t>
            </a:r>
            <a:r>
              <a:rPr lang="it-IT" sz="2400" b="1" dirty="0"/>
              <a:t>diritto alla salute.</a:t>
            </a:r>
            <a:r>
              <a:rPr lang="it-IT" sz="2400" dirty="0"/>
              <a:t> Viene esclusa la possibilità di effettuare segnalazioni </a:t>
            </a:r>
            <a:r>
              <a:rPr lang="it-IT" sz="2400" dirty="0" smtClean="0"/>
              <a:t>anonime</a:t>
            </a:r>
            <a:r>
              <a:rPr lang="it-IT" sz="2400" dirty="0"/>
              <a:t> </a:t>
            </a:r>
          </a:p>
          <a:p>
            <a:pPr marL="457200" indent="-457200">
              <a:buFont typeface="+mj-lt"/>
              <a:buAutoNum type="arabicPeriod" startAt="6"/>
            </a:pPr>
            <a:r>
              <a:rPr lang="it-IT" sz="2400" b="1" dirty="0"/>
              <a:t>Medici medicina generale.</a:t>
            </a:r>
            <a:r>
              <a:rPr lang="it-IT" sz="2400" dirty="0"/>
              <a:t> La responsabilità di tipo </a:t>
            </a:r>
            <a:r>
              <a:rPr lang="it-IT" sz="2400" dirty="0" smtClean="0"/>
              <a:t>extracontrattuale viene </a:t>
            </a:r>
            <a:r>
              <a:rPr lang="it-IT" sz="2400" dirty="0"/>
              <a:t>estesa</a:t>
            </a:r>
            <a:r>
              <a:rPr lang="it-IT" sz="2400" b="1" dirty="0"/>
              <a:t> </a:t>
            </a:r>
            <a:r>
              <a:rPr lang="it-IT" sz="2400" dirty="0"/>
              <a:t>anche ai medici di </a:t>
            </a:r>
            <a:r>
              <a:rPr lang="it-IT" sz="2400" dirty="0" smtClean="0"/>
              <a:t>famiglia.</a:t>
            </a:r>
            <a:endParaRPr lang="it-IT" sz="2400" dirty="0"/>
          </a:p>
          <a:p>
            <a:pPr marL="457200" indent="-457200">
              <a:buFont typeface="+mj-lt"/>
              <a:buAutoNum type="arabicPeriod" startAt="6"/>
            </a:pPr>
            <a:r>
              <a:rPr lang="it-IT" sz="2400" b="1" dirty="0"/>
              <a:t>Assicurazioni. </a:t>
            </a:r>
            <a:r>
              <a:rPr lang="it-IT" sz="2400" dirty="0"/>
              <a:t>Viene rimandata ad un apposito </a:t>
            </a:r>
            <a:r>
              <a:rPr lang="it-IT" sz="2400" dirty="0" smtClean="0"/>
              <a:t>decreto l'individuazione </a:t>
            </a:r>
            <a:r>
              <a:rPr lang="it-IT" sz="2400" dirty="0"/>
              <a:t>dei requisiti </a:t>
            </a:r>
            <a:r>
              <a:rPr lang="it-IT" sz="2400" dirty="0" smtClean="0"/>
              <a:t>minimi</a:t>
            </a:r>
            <a:endParaRPr lang="en-GB" sz="2400" dirty="0"/>
          </a:p>
        </p:txBody>
      </p:sp>
    </p:spTree>
    <p:extLst>
      <p:ext uri="{BB962C8B-B14F-4D97-AF65-F5344CB8AC3E}">
        <p14:creationId xmlns:p14="http://schemas.microsoft.com/office/powerpoint/2010/main" val="193306072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1470025"/>
          </a:xfrm>
        </p:spPr>
        <p:txBody>
          <a:bodyPr/>
          <a:lstStyle/>
          <a:p>
            <a:r>
              <a:rPr lang="it-IT" dirty="0" smtClean="0">
                <a:solidFill>
                  <a:schemeClr val="accent1"/>
                </a:solidFill>
              </a:rPr>
              <a:t>DM 2 APRILE 2015 N. 70</a:t>
            </a:r>
            <a:endParaRPr lang="it-IT" dirty="0">
              <a:solidFill>
                <a:schemeClr val="accent1"/>
              </a:solidFill>
            </a:endParaRPr>
          </a:p>
        </p:txBody>
      </p:sp>
      <p:sp>
        <p:nvSpPr>
          <p:cNvPr id="3" name="Subtitle 2"/>
          <p:cNvSpPr>
            <a:spLocks noGrp="1"/>
          </p:cNvSpPr>
          <p:nvPr>
            <p:ph type="subTitle" idx="4294967295"/>
          </p:nvPr>
        </p:nvSpPr>
        <p:spPr>
          <a:xfrm>
            <a:off x="683568" y="1707431"/>
            <a:ext cx="7848600" cy="1752600"/>
          </a:xfrm>
          <a:prstGeom prst="rect">
            <a:avLst/>
          </a:prstGeom>
        </p:spPr>
        <p:txBody>
          <a:bodyPr>
            <a:normAutofit fontScale="92500" lnSpcReduction="10000"/>
          </a:bodyPr>
          <a:lstStyle/>
          <a:p>
            <a:r>
              <a:rPr lang="it-IT" dirty="0">
                <a:solidFill>
                  <a:schemeClr val="accent1">
                    <a:lumMod val="50000"/>
                  </a:schemeClr>
                </a:solidFill>
              </a:rPr>
              <a:t>REGOLAMENTO RECANTE DEFINIZIONE DEGLI </a:t>
            </a:r>
            <a:r>
              <a:rPr lang="it-IT" dirty="0" smtClean="0">
                <a:solidFill>
                  <a:schemeClr val="accent1">
                    <a:lumMod val="50000"/>
                  </a:schemeClr>
                </a:solidFill>
              </a:rPr>
              <a:t>STANDARD QUALITATIVI, STRUTTURALI, </a:t>
            </a:r>
            <a:r>
              <a:rPr lang="it-IT" dirty="0">
                <a:solidFill>
                  <a:schemeClr val="accent1">
                    <a:lumMod val="50000"/>
                  </a:schemeClr>
                </a:solidFill>
              </a:rPr>
              <a:t>TECNOLOGICI E QUANTITATIVI RELATIVI ALL’ASSISTENZA OSPEDALIERA</a:t>
            </a:r>
          </a:p>
        </p:txBody>
      </p:sp>
      <p:pic>
        <p:nvPicPr>
          <p:cNvPr id="4" name="Immagine 3" descr="Schermata 2016-04-18 alle 07.59.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09290">
            <a:off x="1104933" y="4053814"/>
            <a:ext cx="7835111" cy="1129711"/>
          </a:xfrm>
          <a:prstGeom prst="rect">
            <a:avLst/>
          </a:prstGeom>
        </p:spPr>
      </p:pic>
      <p:pic>
        <p:nvPicPr>
          <p:cNvPr id="5" name="Immagine 4" descr="Schermata 2017-02-23 alle 06.47.0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4293096"/>
            <a:ext cx="2934992" cy="1700808"/>
          </a:xfrm>
          <a:prstGeom prst="rect">
            <a:avLst/>
          </a:prstGeom>
        </p:spPr>
      </p:pic>
    </p:spTree>
    <p:extLst>
      <p:ext uri="{BB962C8B-B14F-4D97-AF65-F5344CB8AC3E}">
        <p14:creationId xmlns:p14="http://schemas.microsoft.com/office/powerpoint/2010/main" val="18190100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81294" cy="522941"/>
          </a:xfrm>
        </p:spPr>
        <p:txBody>
          <a:bodyPr wrap="none">
            <a:noAutofit/>
          </a:bodyPr>
          <a:lstStyle/>
          <a:p>
            <a:r>
              <a:rPr lang="it-IT" sz="3200" dirty="0" smtClean="0"/>
              <a:t>Regioni</a:t>
            </a:r>
            <a:endParaRPr lang="it-IT" sz="3200" dirty="0"/>
          </a:p>
        </p:txBody>
      </p:sp>
      <p:sp>
        <p:nvSpPr>
          <p:cNvPr id="17" name="Text Placeholder 16"/>
          <p:cNvSpPr>
            <a:spLocks noGrp="1"/>
          </p:cNvSpPr>
          <p:nvPr>
            <p:ph type="body" sz="half" idx="2"/>
          </p:nvPr>
        </p:nvSpPr>
        <p:spPr>
          <a:xfrm>
            <a:off x="3281335" y="427046"/>
            <a:ext cx="5837008" cy="3241665"/>
          </a:xfrm>
        </p:spPr>
        <p:txBody>
          <a:bodyPr anchor="ctr">
            <a:noAutofit/>
          </a:bodyPr>
          <a:lstStyle/>
          <a:p>
            <a:pPr>
              <a:spcBef>
                <a:spcPts val="300"/>
              </a:spcBef>
            </a:pPr>
            <a:r>
              <a:rPr lang="it-IT" sz="2400" dirty="0" smtClean="0">
                <a:solidFill>
                  <a:schemeClr val="accent1"/>
                </a:solidFill>
              </a:rPr>
              <a:t>ENTRO 3 MESI</a:t>
            </a:r>
            <a:r>
              <a:rPr lang="it-IT" sz="2400" dirty="0" smtClean="0"/>
              <a:t>:</a:t>
            </a:r>
          </a:p>
          <a:p>
            <a:pPr marL="234000" indent="-234000">
              <a:spcBef>
                <a:spcPts val="300"/>
              </a:spcBef>
              <a:buFont typeface="Courier New"/>
              <a:buChar char="o"/>
            </a:pPr>
            <a:r>
              <a:rPr lang="it-IT" sz="2000" dirty="0"/>
              <a:t>P</a:t>
            </a:r>
            <a:r>
              <a:rPr lang="it-IT" sz="2000" dirty="0" smtClean="0"/>
              <a:t>rovvedimento generale di programmazione di riduzione dotazione </a:t>
            </a:r>
            <a:r>
              <a:rPr lang="it-IT" sz="2000" dirty="0" err="1" smtClean="0"/>
              <a:t>pl</a:t>
            </a:r>
            <a:r>
              <a:rPr lang="it-IT" sz="2000" dirty="0" smtClean="0"/>
              <a:t> (</a:t>
            </a:r>
            <a:r>
              <a:rPr lang="it-IT" sz="2000" dirty="0" smtClean="0">
                <a:solidFill>
                  <a:schemeClr val="accent6">
                    <a:lumMod val="75000"/>
                  </a:schemeClr>
                </a:solidFill>
              </a:rPr>
              <a:t>Allegato 1</a:t>
            </a:r>
            <a:r>
              <a:rPr lang="it-IT" sz="2000" dirty="0" smtClean="0"/>
              <a:t>)</a:t>
            </a:r>
          </a:p>
          <a:p>
            <a:pPr marL="234000" indent="-234000">
              <a:spcBef>
                <a:spcPts val="300"/>
              </a:spcBef>
              <a:buFont typeface="Courier New"/>
              <a:buChar char="o"/>
            </a:pPr>
            <a:r>
              <a:rPr lang="it-IT" sz="2000" dirty="0"/>
              <a:t>P</a:t>
            </a:r>
            <a:r>
              <a:rPr lang="it-IT" sz="2000" dirty="0" smtClean="0"/>
              <a:t>rovvedimenti attuativi per garantire adeguamenti entro il triennio 2014-2016</a:t>
            </a:r>
          </a:p>
          <a:p>
            <a:pPr marL="234000" indent="-234000">
              <a:spcBef>
                <a:spcPts val="300"/>
              </a:spcBef>
              <a:buFont typeface="Courier New"/>
              <a:buChar char="o"/>
            </a:pPr>
            <a:r>
              <a:rPr lang="it-IT" sz="2000" dirty="0" smtClean="0"/>
              <a:t>Atto indirizzo aziende: criteri ammissione in elezione ed emergenza/urgenza definiti con Intesa Stato-Regione sulla base di LG elaborate da tavolo tecnico</a:t>
            </a:r>
          </a:p>
        </p:txBody>
      </p:sp>
      <p:sp>
        <p:nvSpPr>
          <p:cNvPr id="8" name="TextBox 7"/>
          <p:cNvSpPr txBox="1"/>
          <p:nvPr/>
        </p:nvSpPr>
        <p:spPr>
          <a:xfrm>
            <a:off x="115448" y="4817788"/>
            <a:ext cx="184666" cy="369332"/>
          </a:xfrm>
          <a:prstGeom prst="rect">
            <a:avLst/>
          </a:prstGeom>
          <a:noFill/>
        </p:spPr>
        <p:txBody>
          <a:bodyPr wrap="none" rtlCol="0">
            <a:spAutoFit/>
          </a:bodyPr>
          <a:lstStyle/>
          <a:p>
            <a:endParaRPr lang="it-IT" dirty="0"/>
          </a:p>
        </p:txBody>
      </p:sp>
      <p:pic>
        <p:nvPicPr>
          <p:cNvPr id="18" name="Picture Placeholder 17"/>
          <p:cNvPicPr>
            <a:picLocks noGrp="1" noChangeAspect="1"/>
          </p:cNvPicPr>
          <p:nvPr>
            <p:ph type="pic" idx="1"/>
          </p:nvPr>
        </p:nvPicPr>
        <p:blipFill rotWithShape="1">
          <a:blip r:embed="rId3">
            <a:extLst>
              <a:ext uri="{BEBA8EAE-BF5A-486C-A8C5-ECC9F3942E4B}">
                <a14:imgProps xmlns:a14="http://schemas.microsoft.com/office/drawing/2010/main">
                  <a14:imgLayer r:embed="rId4">
                    <a14:imgEffect>
                      <a14:backgroundRemoval t="0" b="91262" l="0" r="100000"/>
                    </a14:imgEffect>
                  </a14:imgLayer>
                </a14:imgProps>
              </a:ext>
            </a:extLst>
          </a:blip>
          <a:srcRect l="-8023" r="-8023" b="19241"/>
          <a:stretch/>
        </p:blipFill>
        <p:spPr>
          <a:xfrm>
            <a:off x="158995" y="632294"/>
            <a:ext cx="2900837" cy="2599161"/>
          </a:xfrm>
          <a:prstGeom prst="rect">
            <a:avLst/>
          </a:prstGeom>
        </p:spPr>
      </p:pic>
      <p:grpSp>
        <p:nvGrpSpPr>
          <p:cNvPr id="9" name="Group 8"/>
          <p:cNvGrpSpPr/>
          <p:nvPr/>
        </p:nvGrpSpPr>
        <p:grpSpPr>
          <a:xfrm>
            <a:off x="38485" y="3206921"/>
            <a:ext cx="9118343" cy="3704141"/>
            <a:chOff x="38485" y="3206921"/>
            <a:chExt cx="9118343" cy="3704141"/>
          </a:xfrm>
        </p:grpSpPr>
        <p:sp>
          <p:nvSpPr>
            <p:cNvPr id="4" name="TextBox 3"/>
            <p:cNvSpPr txBox="1"/>
            <p:nvPr/>
          </p:nvSpPr>
          <p:spPr>
            <a:xfrm>
              <a:off x="38485" y="3764047"/>
              <a:ext cx="9118343" cy="3147015"/>
            </a:xfrm>
            <a:prstGeom prst="rect">
              <a:avLst/>
            </a:prstGeom>
            <a:noFill/>
          </p:spPr>
          <p:txBody>
            <a:bodyPr wrap="square" rtlCol="0">
              <a:spAutoFit/>
            </a:bodyPr>
            <a:lstStyle/>
            <a:p>
              <a:pPr>
                <a:spcBef>
                  <a:spcPts val="300"/>
                </a:spcBef>
              </a:pPr>
              <a:r>
                <a:rPr lang="it-IT" sz="2000" dirty="0" smtClean="0"/>
                <a:t>Finalizzati a </a:t>
              </a:r>
              <a:r>
                <a:rPr lang="it-IT" sz="2000" dirty="0" smtClean="0">
                  <a:solidFill>
                    <a:schemeClr val="accent6"/>
                  </a:solidFill>
                </a:rPr>
                <a:t>valutare e selezionare i pazienti </a:t>
              </a:r>
              <a:r>
                <a:rPr lang="it-IT" sz="2000" dirty="0" smtClean="0"/>
                <a:t>secondo:</a:t>
              </a:r>
            </a:p>
            <a:p>
              <a:pPr marL="1200150" lvl="2" indent="-212400">
                <a:spcBef>
                  <a:spcPts val="300"/>
                </a:spcBef>
                <a:buClr>
                  <a:schemeClr val="accent6"/>
                </a:buClr>
                <a:buFont typeface="Arial"/>
                <a:buChar char="•"/>
              </a:pPr>
              <a:r>
                <a:rPr lang="it-IT" sz="1700" dirty="0" smtClean="0"/>
                <a:t>severità condizione clinica/evento morboso/trauma</a:t>
              </a:r>
            </a:p>
            <a:p>
              <a:pPr marL="1200150" lvl="2" indent="-212400">
                <a:spcBef>
                  <a:spcPts val="300"/>
                </a:spcBef>
                <a:buClr>
                  <a:schemeClr val="accent6"/>
                </a:buClr>
                <a:buFont typeface="Arial"/>
                <a:buChar char="•"/>
              </a:pPr>
              <a:r>
                <a:rPr lang="it-IT" sz="1700" dirty="0" smtClean="0"/>
                <a:t>intensità/complessità assistenza</a:t>
              </a:r>
            </a:p>
            <a:p>
              <a:pPr>
                <a:spcBef>
                  <a:spcPts val="300"/>
                </a:spcBef>
              </a:pPr>
              <a:r>
                <a:rPr lang="it-IT" sz="2000" dirty="0" smtClean="0">
                  <a:solidFill>
                    <a:schemeClr val="accent4"/>
                  </a:solidFill>
                </a:rPr>
                <a:t>Specificamente definiti</a:t>
              </a:r>
              <a:r>
                <a:rPr lang="it-IT" sz="2000" dirty="0" smtClean="0"/>
                <a:t> per ammissione in:</a:t>
              </a:r>
            </a:p>
            <a:p>
              <a:pPr marL="1200150" lvl="2" indent="-212400">
                <a:spcBef>
                  <a:spcPts val="300"/>
                </a:spcBef>
                <a:buClr>
                  <a:schemeClr val="accent4"/>
                </a:buClr>
                <a:buFont typeface="Arial"/>
                <a:buChar char="•"/>
              </a:pPr>
              <a:r>
                <a:rPr lang="it-IT" sz="1700" dirty="0" smtClean="0"/>
                <a:t>ricovero ordinario</a:t>
              </a:r>
              <a:r>
                <a:rPr lang="it-IT" sz="1700" dirty="0"/>
                <a:t> </a:t>
              </a:r>
              <a:r>
                <a:rPr lang="it-IT" sz="1700" dirty="0" smtClean="0"/>
                <a:t>per acuti</a:t>
              </a:r>
            </a:p>
            <a:p>
              <a:pPr marL="1200150" lvl="2" indent="-212400">
                <a:spcBef>
                  <a:spcPts val="300"/>
                </a:spcBef>
                <a:buClr>
                  <a:schemeClr val="accent4"/>
                </a:buClr>
                <a:buFont typeface="Arial"/>
                <a:buChar char="•"/>
              </a:pPr>
              <a:r>
                <a:rPr lang="it-IT" sz="1700" dirty="0" smtClean="0"/>
                <a:t>ricoveri diurni per acuti</a:t>
              </a:r>
            </a:p>
            <a:p>
              <a:pPr marL="1200150" lvl="2" indent="-212400">
                <a:spcBef>
                  <a:spcPts val="300"/>
                </a:spcBef>
                <a:buClr>
                  <a:schemeClr val="accent4"/>
                </a:buClr>
                <a:buFont typeface="Arial"/>
                <a:buChar char="•"/>
              </a:pPr>
              <a:r>
                <a:rPr lang="it-IT" sz="1700" dirty="0" smtClean="0"/>
                <a:t>ricoveri ordinari per lungodegenze</a:t>
              </a:r>
            </a:p>
            <a:p>
              <a:pPr marL="1200150" lvl="2" indent="-212400">
                <a:spcBef>
                  <a:spcPts val="300"/>
                </a:spcBef>
                <a:buClr>
                  <a:schemeClr val="accent4"/>
                </a:buClr>
                <a:buFont typeface="Arial"/>
                <a:buChar char="•"/>
              </a:pPr>
              <a:r>
                <a:rPr lang="it-IT" sz="1700" dirty="0" smtClean="0"/>
                <a:t>ricoveri ordinari per riabilitazione</a:t>
              </a:r>
            </a:p>
            <a:p>
              <a:pPr marL="1200150" lvl="2" indent="-212400">
                <a:spcBef>
                  <a:spcPts val="300"/>
                </a:spcBef>
                <a:buClr>
                  <a:schemeClr val="accent4"/>
                </a:buClr>
                <a:buFont typeface="Arial"/>
                <a:buChar char="•"/>
              </a:pPr>
              <a:r>
                <a:rPr lang="it-IT" sz="1700" dirty="0" smtClean="0"/>
                <a:t>ricoveri diurni per riabilitazione </a:t>
              </a:r>
            </a:p>
            <a:p>
              <a:pPr marL="1200150" lvl="2" indent="-212400">
                <a:spcBef>
                  <a:spcPts val="300"/>
                </a:spcBef>
                <a:buClr>
                  <a:schemeClr val="accent4"/>
                </a:buClr>
                <a:buFont typeface="Arial"/>
                <a:buChar char="•"/>
              </a:pPr>
              <a:r>
                <a:rPr lang="it-IT" sz="1700" dirty="0" smtClean="0"/>
                <a:t>osservazione breve</a:t>
              </a:r>
            </a:p>
          </p:txBody>
        </p:sp>
        <p:sp>
          <p:nvSpPr>
            <p:cNvPr id="7" name="Bent Arrow 6"/>
            <p:cNvSpPr/>
            <p:nvPr/>
          </p:nvSpPr>
          <p:spPr>
            <a:xfrm flipH="1" flipV="1">
              <a:off x="6222154" y="3206921"/>
              <a:ext cx="1642135" cy="2103740"/>
            </a:xfrm>
            <a:prstGeom prst="bentArrow">
              <a:avLst>
                <a:gd name="adj1" fmla="val 16970"/>
                <a:gd name="adj2" fmla="val 25000"/>
                <a:gd name="adj3" fmla="val 25000"/>
                <a:gd name="adj4" fmla="val 4375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solidFill>
                  <a:schemeClr val="tx1"/>
                </a:solidFill>
              </a:endParaRPr>
            </a:p>
          </p:txBody>
        </p:sp>
      </p:grpSp>
    </p:spTree>
    <p:extLst>
      <p:ext uri="{BB962C8B-B14F-4D97-AF65-F5344CB8AC3E}">
        <p14:creationId xmlns:p14="http://schemas.microsoft.com/office/powerpoint/2010/main" val="14856181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Schermata 2018-03-14 alle 06.40.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637"/>
            <a:ext cx="3403600" cy="3454400"/>
          </a:xfrm>
          <a:prstGeom prst="rect">
            <a:avLst/>
          </a:prstGeom>
        </p:spPr>
      </p:pic>
      <p:sp>
        <p:nvSpPr>
          <p:cNvPr id="7" name="Rettangolo 6"/>
          <p:cNvSpPr/>
          <p:nvPr/>
        </p:nvSpPr>
        <p:spPr>
          <a:xfrm>
            <a:off x="0" y="3887998"/>
            <a:ext cx="1725202" cy="923330"/>
          </a:xfrm>
          <a:prstGeom prst="rect">
            <a:avLst/>
          </a:prstGeom>
          <a:noFill/>
        </p:spPr>
        <p:txBody>
          <a:bodyPr wrap="none" lIns="91440" tIns="45720" rIns="91440" bIns="45720">
            <a:spAutoFit/>
          </a:bodyPr>
          <a:lstStyle/>
          <a:p>
            <a:pPr algn="ctr"/>
            <a:r>
              <a:rPr lang="it-IT"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1978</a:t>
            </a:r>
            <a:endParaRPr lang="it-IT"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8" name="Rettangolo 7"/>
          <p:cNvSpPr/>
          <p:nvPr/>
        </p:nvSpPr>
        <p:spPr>
          <a:xfrm>
            <a:off x="4335182" y="5877690"/>
            <a:ext cx="1725202" cy="923330"/>
          </a:xfrm>
          <a:prstGeom prst="rect">
            <a:avLst/>
          </a:prstGeom>
          <a:noFill/>
        </p:spPr>
        <p:txBody>
          <a:bodyPr wrap="none" lIns="91440" tIns="45720" rIns="91440" bIns="45720">
            <a:spAutoFit/>
          </a:bodyPr>
          <a:lstStyle/>
          <a:p>
            <a:pPr algn="ctr"/>
            <a:r>
              <a:rPr lang="it-IT"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2018</a:t>
            </a:r>
            <a:endParaRPr lang="it-IT"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144" y="2371999"/>
            <a:ext cx="4808818" cy="93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pane amore sanità.jpg                                          0007EF92Macintosh HD                   C16F30D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1144" y="431637"/>
            <a:ext cx="4659676" cy="19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12 Moneta 2 eur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3933056"/>
            <a:ext cx="2016224" cy="2588880"/>
          </a:xfrm>
          <a:prstGeom prst="rect">
            <a:avLst/>
          </a:prstGeom>
        </p:spPr>
      </p:pic>
      <p:pic>
        <p:nvPicPr>
          <p:cNvPr id="11" name="Immagine 10" descr="Punteggi griglia LEA 2017"/>
          <p:cNvPicPr/>
          <p:nvPr/>
        </p:nvPicPr>
        <p:blipFill>
          <a:blip r:embed="rId6">
            <a:extLst>
              <a:ext uri="{28A0092B-C50C-407E-A947-70E740481C1C}">
                <a14:useLocalDpi xmlns:a14="http://schemas.microsoft.com/office/drawing/2010/main" val="0"/>
              </a:ext>
            </a:extLst>
          </a:blip>
          <a:srcRect/>
          <a:stretch>
            <a:fillRect/>
          </a:stretch>
        </p:blipFill>
        <p:spPr bwMode="auto">
          <a:xfrm>
            <a:off x="6012160" y="3501008"/>
            <a:ext cx="3131840" cy="3174876"/>
          </a:xfrm>
          <a:prstGeom prst="rect">
            <a:avLst/>
          </a:prstGeom>
          <a:noFill/>
          <a:ln>
            <a:noFill/>
          </a:ln>
        </p:spPr>
      </p:pic>
    </p:spTree>
    <p:extLst>
      <p:ext uri="{BB962C8B-B14F-4D97-AF65-F5344CB8AC3E}">
        <p14:creationId xmlns:p14="http://schemas.microsoft.com/office/powerpoint/2010/main" val="3051781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171450"/>
            <a:ext cx="9144000" cy="1066800"/>
          </a:xfrm>
        </p:spPr>
        <p:txBody>
          <a:bodyPr/>
          <a:lstStyle/>
          <a:p>
            <a:pPr>
              <a:defRPr/>
            </a:pPr>
            <a:r>
              <a:rPr lang="it-IT" sz="4000" b="1" dirty="0" smtClean="0">
                <a:cs typeface="+mj-cs"/>
              </a:rPr>
              <a:t>Livelli essenziali di assistenza (LEA)</a:t>
            </a:r>
          </a:p>
        </p:txBody>
      </p:sp>
      <p:sp>
        <p:nvSpPr>
          <p:cNvPr id="93187" name="Rectangle 3"/>
          <p:cNvSpPr>
            <a:spLocks noGrp="1" noChangeArrowheads="1"/>
          </p:cNvSpPr>
          <p:nvPr>
            <p:ph type="body" idx="1"/>
          </p:nvPr>
        </p:nvSpPr>
        <p:spPr>
          <a:xfrm>
            <a:off x="-4763" y="1052735"/>
            <a:ext cx="9144001" cy="4665439"/>
          </a:xfrm>
        </p:spPr>
        <p:txBody>
          <a:bodyPr>
            <a:normAutofit/>
          </a:bodyPr>
          <a:lstStyle/>
          <a:p>
            <a:pPr>
              <a:defRPr/>
            </a:pPr>
            <a:r>
              <a:rPr lang="it-IT" sz="2800" dirty="0" smtClean="0">
                <a:solidFill>
                  <a:srgbClr val="000000"/>
                </a:solidFill>
                <a:cs typeface="+mn-cs"/>
              </a:rPr>
              <a:t>Il SSN assicura ai cittadini di tutte le Regioni i livelli essenziali e uniformi di assistenza (LEA) definiti nel rispetto dei principi della dignità della persona, del bisogno di salute, dell’equità nell’accesso, della qualità delle cure e della loro appropriatezza riguardo alle specifiche esigenze.</a:t>
            </a:r>
          </a:p>
          <a:p>
            <a:pPr>
              <a:defRPr/>
            </a:pPr>
            <a:r>
              <a:rPr lang="it-IT" sz="2800" dirty="0" smtClean="0">
                <a:solidFill>
                  <a:srgbClr val="000000"/>
                </a:solidFill>
                <a:cs typeface="+mn-cs"/>
              </a:rPr>
              <a:t>L</a:t>
            </a:r>
            <a:r>
              <a:rPr lang="ja-JP" altLang="it-IT" sz="2800" dirty="0" smtClean="0">
                <a:solidFill>
                  <a:srgbClr val="000000"/>
                </a:solidFill>
                <a:latin typeface="Arial"/>
                <a:cs typeface="+mn-cs"/>
              </a:rPr>
              <a:t>’</a:t>
            </a:r>
            <a:r>
              <a:rPr lang="it-IT" sz="2800" dirty="0" smtClean="0">
                <a:solidFill>
                  <a:srgbClr val="000000"/>
                </a:solidFill>
                <a:cs typeface="+mn-cs"/>
              </a:rPr>
              <a:t>individuazione dei LEA ….. è effettuata contestualmente all'individuazione delle risorse finanziarie destinate al SSN …</a:t>
            </a:r>
          </a:p>
        </p:txBody>
      </p:sp>
      <p:sp>
        <p:nvSpPr>
          <p:cNvPr id="93188" name="Text Box 4"/>
          <p:cNvSpPr txBox="1">
            <a:spLocks noChangeArrowheads="1"/>
          </p:cNvSpPr>
          <p:nvPr/>
        </p:nvSpPr>
        <p:spPr bwMode="auto">
          <a:xfrm>
            <a:off x="611560" y="4509120"/>
            <a:ext cx="295232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defRPr/>
            </a:pPr>
            <a:r>
              <a:rPr lang="it-IT" sz="3200" dirty="0" smtClean="0">
                <a:solidFill>
                  <a:srgbClr val="FF0000"/>
                </a:solidFill>
                <a:effectLst>
                  <a:outerShdw blurRad="38100" dist="38100" dir="2700000" algn="tl">
                    <a:srgbClr val="000000"/>
                  </a:outerShdw>
                </a:effectLst>
                <a:latin typeface="Times New Roman" charset="0"/>
                <a:cs typeface="+mn-cs"/>
              </a:rPr>
              <a:t>1 edizione</a:t>
            </a:r>
          </a:p>
          <a:p>
            <a:pPr>
              <a:defRPr/>
            </a:pPr>
            <a:r>
              <a:rPr lang="it-IT" sz="3200" dirty="0" smtClean="0">
                <a:solidFill>
                  <a:srgbClr val="FF0000"/>
                </a:solidFill>
                <a:effectLst>
                  <a:outerShdw blurRad="38100" dist="38100" dir="2700000" algn="tl">
                    <a:srgbClr val="000000"/>
                  </a:outerShdw>
                </a:effectLst>
                <a:latin typeface="Times New Roman" charset="0"/>
                <a:cs typeface="+mn-cs"/>
              </a:rPr>
              <a:t>G.U</a:t>
            </a:r>
            <a:r>
              <a:rPr lang="it-IT" sz="3200" dirty="0">
                <a:solidFill>
                  <a:srgbClr val="FF0000"/>
                </a:solidFill>
                <a:effectLst>
                  <a:outerShdw blurRad="38100" dist="38100" dir="2700000" algn="tl">
                    <a:srgbClr val="000000"/>
                  </a:outerShdw>
                </a:effectLst>
                <a:latin typeface="Times New Roman" charset="0"/>
                <a:cs typeface="+mn-cs"/>
              </a:rPr>
              <a:t>. 8.2.2002</a:t>
            </a:r>
            <a:endParaRPr lang="it-IT" sz="3200" dirty="0">
              <a:latin typeface="Times New Roman" charset="0"/>
              <a:cs typeface="+mn-cs"/>
            </a:endParaRPr>
          </a:p>
        </p:txBody>
      </p:sp>
      <p:sp>
        <p:nvSpPr>
          <p:cNvPr id="5" name="Text Box 4"/>
          <p:cNvSpPr txBox="1">
            <a:spLocks noChangeArrowheads="1"/>
          </p:cNvSpPr>
          <p:nvPr/>
        </p:nvSpPr>
        <p:spPr bwMode="auto">
          <a:xfrm>
            <a:off x="4932040" y="4509120"/>
            <a:ext cx="295232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defRPr/>
            </a:pPr>
            <a:r>
              <a:rPr lang="it-IT" sz="3200" dirty="0">
                <a:solidFill>
                  <a:srgbClr val="FF0000"/>
                </a:solidFill>
                <a:effectLst>
                  <a:outerShdw blurRad="38100" dist="38100" dir="2700000" algn="tl">
                    <a:srgbClr val="000000"/>
                  </a:outerShdw>
                </a:effectLst>
                <a:latin typeface="Times New Roman" charset="0"/>
              </a:rPr>
              <a:t>2</a:t>
            </a:r>
            <a:r>
              <a:rPr lang="it-IT" sz="3200" dirty="0" smtClean="0">
                <a:solidFill>
                  <a:srgbClr val="FF0000"/>
                </a:solidFill>
                <a:effectLst>
                  <a:outerShdw blurRad="38100" dist="38100" dir="2700000" algn="tl">
                    <a:srgbClr val="000000"/>
                  </a:outerShdw>
                </a:effectLst>
                <a:latin typeface="Times New Roman" charset="0"/>
                <a:cs typeface="+mn-cs"/>
              </a:rPr>
              <a:t> edizione</a:t>
            </a:r>
          </a:p>
          <a:p>
            <a:pPr>
              <a:defRPr/>
            </a:pPr>
            <a:r>
              <a:rPr lang="it-IT" sz="3200" dirty="0">
                <a:solidFill>
                  <a:srgbClr val="FF0000"/>
                </a:solidFill>
                <a:effectLst>
                  <a:outerShdw blurRad="38100" dist="38100" dir="2700000" algn="tl">
                    <a:srgbClr val="000000"/>
                  </a:outerShdw>
                </a:effectLst>
                <a:latin typeface="Times New Roman" charset="0"/>
              </a:rPr>
              <a:t>m</a:t>
            </a:r>
            <a:r>
              <a:rPr lang="it-IT" sz="3200" dirty="0" smtClean="0">
                <a:solidFill>
                  <a:srgbClr val="FF0000"/>
                </a:solidFill>
                <a:effectLst>
                  <a:outerShdw blurRad="38100" dist="38100" dir="2700000" algn="tl">
                    <a:srgbClr val="000000"/>
                  </a:outerShdw>
                </a:effectLst>
                <a:latin typeface="Times New Roman" charset="0"/>
              </a:rPr>
              <a:t>arzo 2017</a:t>
            </a:r>
            <a:endParaRPr lang="it-IT" sz="3200" dirty="0" smtClean="0">
              <a:solidFill>
                <a:srgbClr val="FF0000"/>
              </a:solidFill>
              <a:effectLst>
                <a:outerShdw blurRad="38100" dist="38100" dir="2700000" algn="tl">
                  <a:srgbClr val="000000"/>
                </a:outerShdw>
              </a:effectLst>
              <a:latin typeface="Times New Roman" charset="0"/>
              <a:cs typeface="+mn-cs"/>
            </a:endParaRPr>
          </a:p>
        </p:txBody>
      </p:sp>
    </p:spTree>
    <p:extLst>
      <p:ext uri="{BB962C8B-B14F-4D97-AF65-F5344CB8AC3E}">
        <p14:creationId xmlns:p14="http://schemas.microsoft.com/office/powerpoint/2010/main" val="159124714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i="1" dirty="0" smtClean="0">
                <a:solidFill>
                  <a:srgbClr val="FF0000"/>
                </a:solidFill>
              </a:rPr>
              <a:t/>
            </a:r>
            <a:br>
              <a:rPr lang="it-IT" i="1" dirty="0" smtClean="0">
                <a:solidFill>
                  <a:srgbClr val="FF0000"/>
                </a:solidFill>
              </a:rPr>
            </a:br>
            <a:r>
              <a:rPr lang="it-IT" b="1" i="1" dirty="0" smtClean="0">
                <a:solidFill>
                  <a:srgbClr val="FF0000"/>
                </a:solidFill>
              </a:rPr>
              <a:t>SERVONO MANAGER PREPARATI</a:t>
            </a:r>
            <a:r>
              <a:rPr lang="it-IT" i="1" dirty="0" smtClean="0">
                <a:solidFill>
                  <a:srgbClr val="FF0000"/>
                </a:solidFill>
              </a:rPr>
              <a:t/>
            </a:r>
            <a:br>
              <a:rPr lang="it-IT" i="1" dirty="0" smtClean="0">
                <a:solidFill>
                  <a:srgbClr val="FF0000"/>
                </a:solidFill>
              </a:rPr>
            </a:br>
            <a:r>
              <a:rPr lang="it-IT" i="1" dirty="0" smtClean="0"/>
              <a:t>Ma </a:t>
            </a:r>
            <a:r>
              <a:rPr lang="it-IT" i="1" dirty="0"/>
              <a:t>c</a:t>
            </a:r>
            <a:r>
              <a:rPr lang="it-IT" i="1" dirty="0" smtClean="0"/>
              <a:t>hi sono i decisori sanitari (</a:t>
            </a:r>
            <a:r>
              <a:rPr lang="it-IT" i="1" dirty="0" err="1" smtClean="0"/>
              <a:t>Health</a:t>
            </a:r>
            <a:r>
              <a:rPr lang="it-IT" i="1" dirty="0" smtClean="0"/>
              <a:t> Policy Maker) ?</a:t>
            </a:r>
            <a:endParaRPr lang="it-IT" i="1" dirty="0"/>
          </a:p>
        </p:txBody>
      </p:sp>
      <p:sp>
        <p:nvSpPr>
          <p:cNvPr id="3" name="Segnaposto contenuto 2"/>
          <p:cNvSpPr>
            <a:spLocks noGrp="1"/>
          </p:cNvSpPr>
          <p:nvPr>
            <p:ph idx="1"/>
          </p:nvPr>
        </p:nvSpPr>
        <p:spPr>
          <a:xfrm>
            <a:off x="251520" y="2636912"/>
            <a:ext cx="8568952" cy="3456384"/>
          </a:xfrm>
        </p:spPr>
        <p:txBody>
          <a:bodyPr>
            <a:normAutofit fontScale="85000" lnSpcReduction="20000"/>
          </a:bodyPr>
          <a:lstStyle/>
          <a:p>
            <a:r>
              <a:rPr lang="it-IT" sz="3600" dirty="0" smtClean="0"/>
              <a:t>Ministro della salute</a:t>
            </a:r>
          </a:p>
          <a:p>
            <a:r>
              <a:rPr lang="it-IT" sz="3600" dirty="0" smtClean="0"/>
              <a:t>Direttori generali del Ministero</a:t>
            </a:r>
          </a:p>
          <a:p>
            <a:r>
              <a:rPr lang="it-IT" sz="3600" dirty="0" smtClean="0"/>
              <a:t>Assessore Regionale alla sanità</a:t>
            </a:r>
          </a:p>
          <a:p>
            <a:r>
              <a:rPr lang="it-IT" sz="3600" dirty="0" smtClean="0"/>
              <a:t>Direttore della sanità regionale</a:t>
            </a:r>
          </a:p>
          <a:p>
            <a:r>
              <a:rPr lang="it-IT" sz="3600" dirty="0" smtClean="0"/>
              <a:t>Direttori generali </a:t>
            </a:r>
            <a:r>
              <a:rPr lang="it-IT" sz="3600" dirty="0" smtClean="0">
                <a:solidFill>
                  <a:srgbClr val="FF0000"/>
                </a:solidFill>
              </a:rPr>
              <a:t>(Manager) </a:t>
            </a:r>
            <a:r>
              <a:rPr lang="it-IT" sz="3600" dirty="0" smtClean="0"/>
              <a:t>di ASL/AO</a:t>
            </a:r>
          </a:p>
          <a:p>
            <a:r>
              <a:rPr lang="it-IT" sz="3600" dirty="0" smtClean="0"/>
              <a:t>Direttori di Dipartimento e Dirigenti di strutture </a:t>
            </a:r>
            <a:r>
              <a:rPr lang="it-IT" sz="3600" dirty="0" smtClean="0">
                <a:solidFill>
                  <a:srgbClr val="FF0000"/>
                </a:solidFill>
              </a:rPr>
              <a:t>(</a:t>
            </a:r>
            <a:r>
              <a:rPr lang="it-IT" sz="3600" dirty="0" err="1" smtClean="0">
                <a:solidFill>
                  <a:srgbClr val="FF0000"/>
                </a:solidFill>
              </a:rPr>
              <a:t>mid</a:t>
            </a:r>
            <a:r>
              <a:rPr lang="it-IT" sz="3600" dirty="0" smtClean="0">
                <a:solidFill>
                  <a:srgbClr val="FF0000"/>
                </a:solidFill>
              </a:rPr>
              <a:t>-Manager</a:t>
            </a:r>
            <a:r>
              <a:rPr lang="it-IT" sz="3600" dirty="0">
                <a:solidFill>
                  <a:srgbClr val="FF0000"/>
                </a:solidFill>
              </a:rPr>
              <a:t>) </a:t>
            </a:r>
            <a:endParaRPr lang="it-IT" sz="3600" dirty="0" smtClean="0"/>
          </a:p>
        </p:txBody>
      </p:sp>
    </p:spTree>
    <p:extLst>
      <p:ext uri="{BB962C8B-B14F-4D97-AF65-F5344CB8AC3E}">
        <p14:creationId xmlns:p14="http://schemas.microsoft.com/office/powerpoint/2010/main" val="147692673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1268760"/>
            <a:ext cx="4644008" cy="4031873"/>
          </a:xfrm>
          <a:prstGeom prst="rect">
            <a:avLst/>
          </a:prstGeom>
          <a:noFill/>
        </p:spPr>
        <p:txBody>
          <a:bodyPr wrap="square" rtlCol="0">
            <a:spAutoFit/>
          </a:bodyPr>
          <a:lstStyle/>
          <a:p>
            <a:pPr marL="457200" indent="-457200">
              <a:buFont typeface="Arial"/>
              <a:buChar char="•"/>
            </a:pPr>
            <a:r>
              <a:rPr lang="it-IT" sz="3200" dirty="0" smtClean="0"/>
              <a:t>Laureati con esperienze professionali e manageriali</a:t>
            </a:r>
          </a:p>
          <a:p>
            <a:pPr marL="457200" indent="-457200">
              <a:buFont typeface="Arial"/>
              <a:buChar char="•"/>
            </a:pPr>
            <a:r>
              <a:rPr lang="it-IT" sz="3200" dirty="0" smtClean="0"/>
              <a:t>Nominati dalla Regione</a:t>
            </a:r>
          </a:p>
          <a:p>
            <a:pPr marL="457200" indent="-457200">
              <a:buFont typeface="Arial"/>
              <a:buChar char="•"/>
            </a:pPr>
            <a:r>
              <a:rPr lang="it-IT" sz="3200" dirty="0" smtClean="0"/>
              <a:t>Oggi scelti da Albo nazionale</a:t>
            </a:r>
          </a:p>
          <a:p>
            <a:pPr marL="457200" indent="-457200">
              <a:buFont typeface="Arial"/>
              <a:buChar char="•"/>
            </a:pPr>
            <a:r>
              <a:rPr lang="it-IT" sz="3200" dirty="0" smtClean="0"/>
              <a:t>Età media: 58a</a:t>
            </a:r>
          </a:p>
          <a:p>
            <a:pPr marL="457200" indent="-457200">
              <a:buFont typeface="Arial"/>
              <a:buChar char="•"/>
            </a:pPr>
            <a:r>
              <a:rPr lang="it-IT" sz="3200" dirty="0" smtClean="0"/>
              <a:t>Donne 11%</a:t>
            </a:r>
            <a:endParaRPr lang="it-IT" sz="3200" dirty="0"/>
          </a:p>
        </p:txBody>
      </p:sp>
      <p:pic>
        <p:nvPicPr>
          <p:cNvPr id="4" name="Immagine 3" descr="dg.png"/>
          <p:cNvPicPr>
            <a:picLocks noChangeAspect="1"/>
          </p:cNvPicPr>
          <p:nvPr/>
        </p:nvPicPr>
        <p:blipFill>
          <a:blip r:embed="rId2" cstate="print"/>
          <a:stretch>
            <a:fillRect/>
          </a:stretch>
        </p:blipFill>
        <p:spPr>
          <a:xfrm>
            <a:off x="4713110" y="404664"/>
            <a:ext cx="4430890" cy="2755408"/>
          </a:xfrm>
          <a:prstGeom prst="rect">
            <a:avLst/>
          </a:prstGeom>
        </p:spPr>
      </p:pic>
      <p:sp>
        <p:nvSpPr>
          <p:cNvPr id="5" name="CustomShape 1"/>
          <p:cNvSpPr/>
          <p:nvPr/>
        </p:nvSpPr>
        <p:spPr>
          <a:xfrm>
            <a:off x="5295032" y="3212976"/>
            <a:ext cx="3582568" cy="720080"/>
          </a:xfrm>
          <a:prstGeom prst="rect">
            <a:avLst/>
          </a:prstGeom>
          <a:noFill/>
          <a:ln>
            <a:noFill/>
          </a:ln>
        </p:spPr>
        <p:txBody>
          <a:bodyPr lIns="81720" tIns="40680" rIns="81720" bIns="40680"/>
          <a:lstStyle/>
          <a:p>
            <a:pPr algn="ctr">
              <a:lnSpc>
                <a:spcPct val="100000"/>
              </a:lnSpc>
            </a:pPr>
            <a:r>
              <a:rPr lang="it-IT" sz="1200" b="1" dirty="0" smtClean="0">
                <a:solidFill>
                  <a:srgbClr val="000000"/>
                </a:solidFill>
                <a:latin typeface="Arial"/>
                <a:ea typeface="Droid Sans Fallback"/>
              </a:rPr>
              <a:t>TITOLI DI STUDIO DIRETTORI GENERALI AZIENDE SANITARIE</a:t>
            </a:r>
            <a:endParaRPr sz="1200" b="1" dirty="0"/>
          </a:p>
          <a:p>
            <a:pPr algn="ctr">
              <a:lnSpc>
                <a:spcPct val="100000"/>
              </a:lnSpc>
            </a:pPr>
            <a:r>
              <a:rPr lang="it-IT" sz="1200" dirty="0">
                <a:solidFill>
                  <a:srgbClr val="000000"/>
                </a:solidFill>
                <a:latin typeface="Arial"/>
                <a:ea typeface="Droid Sans Fallback"/>
              </a:rPr>
              <a:t>(anno </a:t>
            </a:r>
            <a:r>
              <a:rPr lang="it-IT" sz="1200" dirty="0" smtClean="0">
                <a:solidFill>
                  <a:srgbClr val="000000"/>
                </a:solidFill>
                <a:latin typeface="Arial"/>
                <a:ea typeface="Droid Sans Fallback"/>
              </a:rPr>
              <a:t>2013, fonte rapporto OASI)</a:t>
            </a:r>
            <a:endParaRPr sz="1200" dirty="0"/>
          </a:p>
        </p:txBody>
      </p:sp>
      <p:sp>
        <p:nvSpPr>
          <p:cNvPr id="2" name="Titolo 1"/>
          <p:cNvSpPr>
            <a:spLocks noGrp="1"/>
          </p:cNvSpPr>
          <p:nvPr>
            <p:ph type="title"/>
          </p:nvPr>
        </p:nvSpPr>
        <p:spPr>
          <a:xfrm>
            <a:off x="25276" y="188640"/>
            <a:ext cx="5338936" cy="850106"/>
          </a:xfrm>
        </p:spPr>
        <p:txBody>
          <a:bodyPr/>
          <a:lstStyle/>
          <a:p>
            <a:r>
              <a:rPr lang="it-IT" i="1" dirty="0" smtClean="0">
                <a:solidFill>
                  <a:srgbClr val="FF0000"/>
                </a:solidFill>
              </a:rPr>
              <a:t>DIRETTORI GENERALI</a:t>
            </a:r>
            <a:endParaRPr lang="it-IT" i="1" dirty="0">
              <a:solidFill>
                <a:srgbClr val="FF0000"/>
              </a:solidFill>
            </a:endParaRPr>
          </a:p>
        </p:txBody>
      </p:sp>
      <p:pic>
        <p:nvPicPr>
          <p:cNvPr id="6" name="Immagine 5" descr="Schermata 2019-02-15 alle 09.14.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4005064"/>
            <a:ext cx="4283968" cy="2549218"/>
          </a:xfrm>
          <a:prstGeom prst="rect">
            <a:avLst/>
          </a:prstGeom>
        </p:spPr>
      </p:pic>
      <p:sp>
        <p:nvSpPr>
          <p:cNvPr id="7" name="CustomShape 1"/>
          <p:cNvSpPr/>
          <p:nvPr/>
        </p:nvSpPr>
        <p:spPr>
          <a:xfrm>
            <a:off x="1979712" y="6021288"/>
            <a:ext cx="3456384" cy="648072"/>
          </a:xfrm>
          <a:prstGeom prst="rect">
            <a:avLst/>
          </a:prstGeom>
          <a:noFill/>
          <a:ln>
            <a:noFill/>
          </a:ln>
        </p:spPr>
        <p:txBody>
          <a:bodyPr lIns="81720" tIns="40680" rIns="81720" bIns="40680"/>
          <a:lstStyle/>
          <a:p>
            <a:pPr>
              <a:lnSpc>
                <a:spcPct val="100000"/>
              </a:lnSpc>
            </a:pPr>
            <a:r>
              <a:rPr lang="it-IT" sz="1200" b="1" kern="1200" dirty="0" smtClean="0">
                <a:latin typeface="Arial"/>
                <a:ea typeface="Droid Sans Fallback"/>
              </a:rPr>
              <a:t>TITOLI DI STUDIO DG AZIENDE SANITARIE ITALIANE</a:t>
            </a:r>
            <a:endParaRPr sz="1200" b="1" kern="1200" dirty="0"/>
          </a:p>
          <a:p>
            <a:pPr>
              <a:lnSpc>
                <a:spcPct val="100000"/>
              </a:lnSpc>
            </a:pPr>
            <a:r>
              <a:rPr lang="it-IT" sz="900" kern="1200" dirty="0">
                <a:latin typeface="Arial"/>
                <a:ea typeface="Droid Sans Fallback"/>
              </a:rPr>
              <a:t>(anno </a:t>
            </a:r>
            <a:r>
              <a:rPr lang="it-IT" sz="900" kern="1200" dirty="0" smtClean="0">
                <a:latin typeface="Arial"/>
                <a:ea typeface="Droid Sans Fallback"/>
              </a:rPr>
              <a:t>2018, ns. dati non </a:t>
            </a:r>
            <a:r>
              <a:rPr lang="it-IT" sz="900" kern="1200" dirty="0" err="1" smtClean="0">
                <a:latin typeface="Arial"/>
                <a:ea typeface="Droid Sans Fallback"/>
              </a:rPr>
              <a:t>pubblic</a:t>
            </a:r>
            <a:r>
              <a:rPr lang="it-IT" sz="900" kern="1200" dirty="0" smtClean="0">
                <a:latin typeface="Arial"/>
                <a:ea typeface="Droid Sans Fallback"/>
              </a:rPr>
              <a:t>.)</a:t>
            </a:r>
            <a:endParaRPr sz="900" kern="1200" dirty="0"/>
          </a:p>
        </p:txBody>
      </p:sp>
      <p:pic>
        <p:nvPicPr>
          <p:cNvPr id="8" name="Immagine 7" descr="Schermata 2019-02-15 alle 09.15.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3789040"/>
            <a:ext cx="1799434" cy="1209816"/>
          </a:xfrm>
          <a:prstGeom prst="rect">
            <a:avLst/>
          </a:prstGeom>
        </p:spPr>
      </p:pic>
    </p:spTree>
    <p:extLst>
      <p:ext uri="{BB962C8B-B14F-4D97-AF65-F5344CB8AC3E}">
        <p14:creationId xmlns:p14="http://schemas.microsoft.com/office/powerpoint/2010/main" val="95618229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Breaking news.png"/>
          <p:cNvPicPr>
            <a:picLocks noGrp="1" noChangeAspect="1"/>
          </p:cNvPicPr>
          <p:nvPr>
            <p:ph idx="1"/>
          </p:nvPr>
        </p:nvPicPr>
        <p:blipFill>
          <a:blip r:embed="rId2">
            <a:extLst>
              <a:ext uri="{28A0092B-C50C-407E-A947-70E740481C1C}">
                <a14:useLocalDpi xmlns:a14="http://schemas.microsoft.com/office/drawing/2010/main" val="0"/>
              </a:ext>
            </a:extLst>
          </a:blip>
          <a:srcRect t="6691" b="6691"/>
          <a:stretch>
            <a:fillRect/>
          </a:stretch>
        </p:blipFill>
        <p:spPr>
          <a:xfrm>
            <a:off x="0" y="0"/>
            <a:ext cx="2483768" cy="1365977"/>
          </a:xfrm>
        </p:spPr>
      </p:pic>
      <p:sp>
        <p:nvSpPr>
          <p:cNvPr id="5" name="Rettangolo 4"/>
          <p:cNvSpPr/>
          <p:nvPr/>
        </p:nvSpPr>
        <p:spPr>
          <a:xfrm>
            <a:off x="323528" y="1556792"/>
            <a:ext cx="8280920" cy="4955202"/>
          </a:xfrm>
          <a:prstGeom prst="rect">
            <a:avLst/>
          </a:prstGeom>
        </p:spPr>
        <p:txBody>
          <a:bodyPr wrap="square">
            <a:spAutoFit/>
          </a:bodyPr>
          <a:lstStyle/>
          <a:p>
            <a:r>
              <a:rPr lang="it-IT" sz="2800" b="1" dirty="0"/>
              <a:t>Ecco l'elenco dei 758 nuovi aspiranti Direttori </a:t>
            </a:r>
            <a:r>
              <a:rPr lang="it-IT" sz="2800" b="1" dirty="0" smtClean="0"/>
              <a:t>Generali</a:t>
            </a:r>
            <a:endParaRPr lang="it-IT" dirty="0"/>
          </a:p>
          <a:p>
            <a:r>
              <a:rPr lang="it-IT" sz="2400" dirty="0"/>
              <a:t>E' stato pubblicato dal Ministero della Salute l'elenco </a:t>
            </a:r>
            <a:r>
              <a:rPr lang="it-IT" sz="2400" dirty="0" smtClean="0"/>
              <a:t>dei soggetti idonei alle Direzioni generali delle </a:t>
            </a:r>
            <a:r>
              <a:rPr lang="it-IT" sz="2400" dirty="0"/>
              <a:t>Aziende Sanitarie. Si tratta di 758 aspiranti e quasi tutti quelli in carica di cui 209 donne (27,6%). La procedura ha seguito la riforma del 2016 che ha centralizzato gli elenchi di idonei con l'obiettivo di raggiungere alti livelli di managerialità in tutte le circa 250 aziende. Questo il commento del Ministro della Salute </a:t>
            </a:r>
            <a:r>
              <a:rPr lang="it-IT" sz="2400" b="1" dirty="0"/>
              <a:t>Beatrice Lorenzin</a:t>
            </a:r>
            <a:r>
              <a:rPr lang="it-IT" sz="2400" dirty="0"/>
              <a:t>: “Si realizza una riforma epocale che ha l’obiettivo di riequilibrare i rapporti tra il vertice politico regionale e la </a:t>
            </a:r>
            <a:r>
              <a:rPr lang="it-IT" sz="2400" dirty="0" err="1"/>
              <a:t>governance</a:t>
            </a:r>
            <a:r>
              <a:rPr lang="it-IT" sz="2400" dirty="0"/>
              <a:t> delle aziende sanitarie, al fine di slegare, in particolare, la nomina dei direttori generali dalla “fiducia politica” per agganciarla a una valutazione di profilo esclusivamente tecnico"</a:t>
            </a:r>
            <a:r>
              <a:rPr lang="it-IT" dirty="0"/>
              <a:t>.</a:t>
            </a:r>
            <a:endParaRPr lang="it-IT" u="sng" dirty="0">
              <a:hlinkClick r:id="rId3"/>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170" y="0"/>
            <a:ext cx="2932031" cy="1556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45074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439215562"/>
              </p:ext>
            </p:extLst>
          </p:nvPr>
        </p:nvGraphicFramePr>
        <p:xfrm>
          <a:off x="0" y="412139"/>
          <a:ext cx="9144000" cy="4672707"/>
        </p:xfrm>
        <a:graphic>
          <a:graphicData uri="http://schemas.openxmlformats.org/drawingml/2006/table">
            <a:tbl>
              <a:tblPr firstRow="1" bandRow="1">
                <a:tableStyleId>{5C22544A-7EE6-4342-B048-85BDC9FD1C3A}</a:tableStyleId>
              </a:tblPr>
              <a:tblGrid>
                <a:gridCol w="4639733"/>
                <a:gridCol w="4504267"/>
              </a:tblGrid>
              <a:tr h="1062520">
                <a:tc>
                  <a:txBody>
                    <a:bodyPr/>
                    <a:lstStyle/>
                    <a:p>
                      <a:r>
                        <a:rPr lang="it-IT" sz="2400" dirty="0" smtClean="0"/>
                        <a:t>La sanità del XX secolo</a:t>
                      </a:r>
                      <a:endParaRPr lang="it-IT" sz="2400" dirty="0"/>
                    </a:p>
                  </a:txBody>
                  <a:tcPr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smtClean="0"/>
                        <a:t>La sanità del XXI secolo</a:t>
                      </a:r>
                      <a:endParaRPr lang="it-IT" sz="2400" dirty="0"/>
                    </a:p>
                  </a:txBody>
                  <a:tcPr marT="60960" marB="60960"/>
                </a:tc>
              </a:tr>
              <a:tr h="509330">
                <a:tc>
                  <a:txBody>
                    <a:bodyPr/>
                    <a:lstStyle/>
                    <a:p>
                      <a:r>
                        <a:rPr lang="it-IT" sz="2400" b="1" dirty="0" smtClean="0"/>
                        <a:t>Centrata sui medici</a:t>
                      </a:r>
                      <a:endParaRPr lang="it-IT" sz="2400" b="1" dirty="0"/>
                    </a:p>
                  </a:txBody>
                  <a:tcPr marT="60960" marB="60960"/>
                </a:tc>
                <a:tc>
                  <a:txBody>
                    <a:bodyPr/>
                    <a:lstStyle/>
                    <a:p>
                      <a:r>
                        <a:rPr lang="it-IT" sz="2400" b="1" dirty="0" smtClean="0">
                          <a:solidFill>
                            <a:srgbClr val="0000FF"/>
                          </a:solidFill>
                        </a:rPr>
                        <a:t>Centrata</a:t>
                      </a:r>
                      <a:r>
                        <a:rPr lang="it-IT" sz="2400" b="1" baseline="0" dirty="0" smtClean="0">
                          <a:solidFill>
                            <a:srgbClr val="0000FF"/>
                          </a:solidFill>
                        </a:rPr>
                        <a:t> sui pazienti (soggetti attivi)</a:t>
                      </a:r>
                      <a:endParaRPr lang="it-IT" sz="2400" b="1" dirty="0">
                        <a:solidFill>
                          <a:srgbClr val="0000FF"/>
                        </a:solidFill>
                      </a:endParaRPr>
                    </a:p>
                  </a:txBody>
                  <a:tcPr marT="60960" marB="60960"/>
                </a:tc>
              </a:tr>
              <a:tr h="509330">
                <a:tc>
                  <a:txBody>
                    <a:bodyPr/>
                    <a:lstStyle/>
                    <a:p>
                      <a:r>
                        <a:rPr lang="it-IT" sz="2400" b="1" dirty="0" smtClean="0"/>
                        <a:t>Ospedale-centrico</a:t>
                      </a:r>
                      <a:endParaRPr lang="it-IT" sz="2400" b="1" dirty="0"/>
                    </a:p>
                  </a:txBody>
                  <a:tcPr marT="60960" marB="60960"/>
                </a:tc>
                <a:tc>
                  <a:txBody>
                    <a:bodyPr/>
                    <a:lstStyle/>
                    <a:p>
                      <a:r>
                        <a:rPr lang="it-IT" sz="2400" b="1" dirty="0" smtClean="0">
                          <a:solidFill>
                            <a:srgbClr val="0000FF"/>
                          </a:solidFill>
                        </a:rPr>
                        <a:t>Integrazione ospedale-territorio-MMG</a:t>
                      </a:r>
                      <a:endParaRPr lang="it-IT" sz="2400" b="1" dirty="0">
                        <a:solidFill>
                          <a:srgbClr val="0000FF"/>
                        </a:solidFill>
                      </a:endParaRPr>
                    </a:p>
                  </a:txBody>
                  <a:tcPr marT="60960" marB="60960"/>
                </a:tc>
              </a:tr>
              <a:tr h="509330">
                <a:tc>
                  <a:txBody>
                    <a:bodyPr/>
                    <a:lstStyle/>
                    <a:p>
                      <a:r>
                        <a:rPr lang="it-IT" sz="2400" b="1" dirty="0" smtClean="0"/>
                        <a:t>Lavoro individuale</a:t>
                      </a:r>
                      <a:endParaRPr lang="it-IT" sz="2400" b="1" dirty="0"/>
                    </a:p>
                  </a:txBody>
                  <a:tcPr marT="60960" marB="60960"/>
                </a:tc>
                <a:tc>
                  <a:txBody>
                    <a:bodyPr/>
                    <a:lstStyle/>
                    <a:p>
                      <a:r>
                        <a:rPr lang="it-IT" sz="2400" b="1" dirty="0" smtClean="0">
                          <a:solidFill>
                            <a:srgbClr val="0000FF"/>
                          </a:solidFill>
                        </a:rPr>
                        <a:t>Lavoro di gruppo</a:t>
                      </a:r>
                      <a:endParaRPr lang="it-IT" sz="2400" b="1" dirty="0">
                        <a:solidFill>
                          <a:srgbClr val="0000FF"/>
                        </a:solidFill>
                      </a:endParaRPr>
                    </a:p>
                  </a:txBody>
                  <a:tcPr marT="60960" marB="60960"/>
                </a:tc>
              </a:tr>
              <a:tr h="540537">
                <a:tc>
                  <a:txBody>
                    <a:bodyPr/>
                    <a:lstStyle/>
                    <a:p>
                      <a:r>
                        <a:rPr lang="it-IT" sz="2400" b="1" dirty="0" smtClean="0"/>
                        <a:t>Focalizzata sull’efficienza</a:t>
                      </a:r>
                      <a:endParaRPr lang="it-IT" sz="2400" b="1" dirty="0"/>
                    </a:p>
                  </a:txBody>
                  <a:tcPr marT="60960" marB="60960"/>
                </a:tc>
                <a:tc>
                  <a:txBody>
                    <a:bodyPr/>
                    <a:lstStyle/>
                    <a:p>
                      <a:r>
                        <a:rPr lang="it-IT" sz="2400" b="1" dirty="0" smtClean="0">
                          <a:solidFill>
                            <a:srgbClr val="0000FF"/>
                          </a:solidFill>
                        </a:rPr>
                        <a:t>Focalizzata</a:t>
                      </a:r>
                      <a:r>
                        <a:rPr lang="it-IT" sz="2400" b="1" baseline="0" dirty="0" smtClean="0">
                          <a:solidFill>
                            <a:srgbClr val="0000FF"/>
                          </a:solidFill>
                        </a:rPr>
                        <a:t> su valore e sprechi</a:t>
                      </a:r>
                      <a:endParaRPr lang="it-IT" sz="2400" b="1" dirty="0">
                        <a:solidFill>
                          <a:srgbClr val="0000FF"/>
                        </a:solidFill>
                      </a:endParaRPr>
                    </a:p>
                  </a:txBody>
                  <a:tcPr marT="60960" marB="60960"/>
                </a:tc>
              </a:tr>
              <a:tr h="838044">
                <a:tc>
                  <a:txBody>
                    <a:bodyPr/>
                    <a:lstStyle/>
                    <a:p>
                      <a:r>
                        <a:rPr lang="it-IT" sz="2400" b="1" dirty="0" smtClean="0"/>
                        <a:t>Sfide affrontate con la crescita</a:t>
                      </a:r>
                      <a:endParaRPr lang="it-IT" sz="2400" b="1" dirty="0"/>
                    </a:p>
                  </a:txBody>
                  <a:tcPr marT="60960" marB="60960"/>
                </a:tc>
                <a:tc>
                  <a:txBody>
                    <a:bodyPr/>
                    <a:lstStyle/>
                    <a:p>
                      <a:r>
                        <a:rPr lang="it-IT" sz="2400" b="1" dirty="0" smtClean="0">
                          <a:solidFill>
                            <a:srgbClr val="0000FF"/>
                          </a:solidFill>
                        </a:rPr>
                        <a:t>Sfide affrontate con la trasformazione</a:t>
                      </a:r>
                      <a:endParaRPr lang="it-IT" sz="2400" b="1" dirty="0">
                        <a:solidFill>
                          <a:srgbClr val="0000FF"/>
                        </a:solidFill>
                      </a:endParaRPr>
                    </a:p>
                  </a:txBody>
                  <a:tcPr marT="60960" marB="60960"/>
                </a:tc>
              </a:tr>
            </a:tbl>
          </a:graphicData>
        </a:graphic>
      </p:graphicFrame>
      <p:sp>
        <p:nvSpPr>
          <p:cNvPr id="3" name="CasellaDiTesto 2"/>
          <p:cNvSpPr txBox="1"/>
          <p:nvPr/>
        </p:nvSpPr>
        <p:spPr>
          <a:xfrm>
            <a:off x="4243211" y="6381328"/>
            <a:ext cx="4934934" cy="300082"/>
          </a:xfrm>
          <a:prstGeom prst="rect">
            <a:avLst/>
          </a:prstGeom>
          <a:noFill/>
        </p:spPr>
        <p:txBody>
          <a:bodyPr wrap="none" rtlCol="0">
            <a:spAutoFit/>
          </a:bodyPr>
          <a:lstStyle/>
          <a:p>
            <a:r>
              <a:rPr lang="it-IT" sz="1350" i="1" dirty="0" err="1" smtClean="0">
                <a:solidFill>
                  <a:prstClr val="black"/>
                </a:solidFill>
              </a:rPr>
              <a:t>Mod</a:t>
            </a:r>
            <a:r>
              <a:rPr lang="it-IT" sz="1350" i="1" dirty="0" smtClean="0">
                <a:solidFill>
                  <a:prstClr val="black"/>
                </a:solidFill>
              </a:rPr>
              <a:t> da: J.A</a:t>
            </a:r>
            <a:r>
              <a:rPr lang="it-IT" sz="1350" i="1" dirty="0">
                <a:solidFill>
                  <a:prstClr val="black"/>
                </a:solidFill>
              </a:rPr>
              <a:t>. </a:t>
            </a:r>
            <a:r>
              <a:rPr lang="it-IT" sz="1350" i="1" dirty="0" err="1">
                <a:solidFill>
                  <a:prstClr val="black"/>
                </a:solidFill>
              </a:rPr>
              <a:t>Gray</a:t>
            </a:r>
            <a:r>
              <a:rPr lang="it-IT" sz="1350" i="1" dirty="0">
                <a:solidFill>
                  <a:prstClr val="black"/>
                </a:solidFill>
              </a:rPr>
              <a:t>, </a:t>
            </a:r>
            <a:r>
              <a:rPr lang="it-IT" sz="1350" i="1" dirty="0" err="1">
                <a:solidFill>
                  <a:prstClr val="black"/>
                </a:solidFill>
              </a:rPr>
              <a:t>W</a:t>
            </a:r>
            <a:r>
              <a:rPr lang="it-IT" sz="1350" i="1" dirty="0">
                <a:solidFill>
                  <a:prstClr val="black"/>
                </a:solidFill>
              </a:rPr>
              <a:t>. Ricciardi </a:t>
            </a:r>
            <a:r>
              <a:rPr lang="it-IT" sz="1350" i="1" dirty="0" err="1">
                <a:solidFill>
                  <a:prstClr val="black"/>
                </a:solidFill>
              </a:rPr>
              <a:t>Better</a:t>
            </a:r>
            <a:r>
              <a:rPr lang="it-IT" sz="1350" i="1" dirty="0">
                <a:solidFill>
                  <a:prstClr val="black"/>
                </a:solidFill>
              </a:rPr>
              <a:t> </a:t>
            </a:r>
            <a:r>
              <a:rPr lang="it-IT" sz="1350" i="1" dirty="0" err="1">
                <a:solidFill>
                  <a:prstClr val="black"/>
                </a:solidFill>
              </a:rPr>
              <a:t>value</a:t>
            </a:r>
            <a:r>
              <a:rPr lang="it-IT" sz="1350" i="1" dirty="0">
                <a:solidFill>
                  <a:prstClr val="black"/>
                </a:solidFill>
              </a:rPr>
              <a:t> </a:t>
            </a:r>
            <a:r>
              <a:rPr lang="it-IT" sz="1350" i="1" dirty="0" err="1">
                <a:solidFill>
                  <a:prstClr val="black"/>
                </a:solidFill>
              </a:rPr>
              <a:t>health</a:t>
            </a:r>
            <a:r>
              <a:rPr lang="it-IT" sz="1350" i="1" dirty="0">
                <a:solidFill>
                  <a:prstClr val="black"/>
                </a:solidFill>
              </a:rPr>
              <a:t> care, 2008</a:t>
            </a:r>
          </a:p>
        </p:txBody>
      </p:sp>
      <p:sp>
        <p:nvSpPr>
          <p:cNvPr id="4" name="Titolo 1"/>
          <p:cNvSpPr txBox="1">
            <a:spLocks/>
          </p:cNvSpPr>
          <p:nvPr/>
        </p:nvSpPr>
        <p:spPr>
          <a:xfrm rot="302477">
            <a:off x="697087" y="5507734"/>
            <a:ext cx="8229600" cy="99060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it-IT" b="1" i="1" dirty="0" smtClean="0"/>
              <a:t>Serve un cambio di mentalità !</a:t>
            </a:r>
            <a:endParaRPr lang="it-IT" b="1" i="1" dirty="0"/>
          </a:p>
        </p:txBody>
      </p:sp>
    </p:spTree>
    <p:extLst>
      <p:ext uri="{BB962C8B-B14F-4D97-AF65-F5344CB8AC3E}">
        <p14:creationId xmlns:p14="http://schemas.microsoft.com/office/powerpoint/2010/main" val="2714971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87824" y="356659"/>
            <a:ext cx="2336898" cy="584776"/>
          </a:xfrm>
          <a:prstGeom prst="rect">
            <a:avLst/>
          </a:prstGeom>
        </p:spPr>
        <p:txBody>
          <a:bodyPr wrap="none">
            <a:spAutoFit/>
          </a:bodyPr>
          <a:lstStyle/>
          <a:p>
            <a:r>
              <a:rPr lang="en-GB" altLang="it-IT" sz="3200" b="1" dirty="0"/>
              <a:t>Leadership…</a:t>
            </a:r>
            <a:endParaRPr lang="it-IT" sz="3200" dirty="0"/>
          </a:p>
        </p:txBody>
      </p:sp>
      <p:sp>
        <p:nvSpPr>
          <p:cNvPr id="3" name="Rectangle 3"/>
          <p:cNvSpPr txBox="1">
            <a:spLocks noChangeArrowheads="1"/>
          </p:cNvSpPr>
          <p:nvPr/>
        </p:nvSpPr>
        <p:spPr>
          <a:xfrm>
            <a:off x="755577" y="1916113"/>
            <a:ext cx="4561603" cy="4343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Tx/>
              <a:buNone/>
            </a:pPr>
            <a:r>
              <a:rPr lang="en-GB" altLang="it-IT" sz="2800" i="1" dirty="0" smtClean="0"/>
              <a:t>“Leadership is the capacity to translate vision into reality”</a:t>
            </a:r>
          </a:p>
          <a:p>
            <a:pPr algn="just">
              <a:spcBef>
                <a:spcPts val="0"/>
              </a:spcBef>
              <a:buFontTx/>
              <a:buNone/>
            </a:pPr>
            <a:r>
              <a:rPr lang="en-GB" altLang="it-IT" sz="1600" dirty="0" smtClean="0"/>
              <a:t>Warren G. Bennis</a:t>
            </a:r>
          </a:p>
          <a:p>
            <a:pPr marL="0" indent="0" algn="just">
              <a:buFontTx/>
              <a:buNone/>
            </a:pPr>
            <a:endParaRPr lang="en-GB" altLang="it-IT" sz="2400" i="1" dirty="0" smtClean="0"/>
          </a:p>
          <a:p>
            <a:pPr marL="0" indent="0" algn="just">
              <a:buFontTx/>
              <a:buNone/>
            </a:pPr>
            <a:r>
              <a:rPr lang="en-GB" altLang="it-IT" sz="2400" i="1" dirty="0" smtClean="0"/>
              <a:t>[La leadership è la </a:t>
            </a:r>
            <a:r>
              <a:rPr lang="en-GB" altLang="it-IT" sz="2400" i="1" dirty="0" err="1" smtClean="0"/>
              <a:t>capacità</a:t>
            </a:r>
            <a:r>
              <a:rPr lang="en-GB" altLang="it-IT" sz="2400" i="1" dirty="0" smtClean="0"/>
              <a:t> di </a:t>
            </a:r>
            <a:r>
              <a:rPr lang="en-GB" altLang="it-IT" sz="2400" i="1" dirty="0" err="1" smtClean="0"/>
              <a:t>tradurre</a:t>
            </a:r>
            <a:r>
              <a:rPr lang="en-GB" altLang="it-IT" sz="2400" i="1" dirty="0" smtClean="0"/>
              <a:t> la </a:t>
            </a:r>
            <a:r>
              <a:rPr lang="en-GB" altLang="it-IT" sz="2400" i="1" dirty="0" err="1" smtClean="0"/>
              <a:t>visione</a:t>
            </a:r>
            <a:r>
              <a:rPr lang="en-GB" altLang="it-IT" sz="2400" i="1" dirty="0" smtClean="0"/>
              <a:t> in </a:t>
            </a:r>
            <a:r>
              <a:rPr lang="en-GB" altLang="it-IT" sz="2400" i="1" dirty="0" err="1" smtClean="0"/>
              <a:t>realtà</a:t>
            </a:r>
            <a:r>
              <a:rPr lang="en-GB" altLang="it-IT" sz="2400" i="1" dirty="0" smtClean="0"/>
              <a:t>].</a:t>
            </a:r>
          </a:p>
          <a:p>
            <a:pPr algn="just">
              <a:buNone/>
            </a:pPr>
            <a:r>
              <a:rPr lang="en-GB" altLang="it-IT" sz="1600" dirty="0" smtClean="0"/>
              <a:t>Warren </a:t>
            </a:r>
            <a:r>
              <a:rPr lang="en-GB" altLang="it-IT" sz="1600" dirty="0"/>
              <a:t>G. Bennis</a:t>
            </a:r>
          </a:p>
        </p:txBody>
      </p:sp>
      <p:pic>
        <p:nvPicPr>
          <p:cNvPr id="4" name="Picture 4" descr="9780060559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510" y="932723"/>
            <a:ext cx="3329978" cy="5537927"/>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10062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
            <a:ext cx="9144000" cy="6903136"/>
          </a:xfrm>
          <a:prstGeom prst="rect">
            <a:avLst/>
          </a:prstGeom>
        </p:spPr>
      </p:pic>
    </p:spTree>
    <p:extLst>
      <p:ext uri="{BB962C8B-B14F-4D97-AF65-F5344CB8AC3E}">
        <p14:creationId xmlns:p14="http://schemas.microsoft.com/office/powerpoint/2010/main" val="269604068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634082"/>
          </a:xfrm>
        </p:spPr>
        <p:txBody>
          <a:bodyPr>
            <a:normAutofit fontScale="90000"/>
          </a:bodyPr>
          <a:lstStyle/>
          <a:p>
            <a:r>
              <a:rPr lang="it-IT" dirty="0" smtClean="0"/>
              <a:t>RIASSUMENDO…</a:t>
            </a:r>
            <a:endParaRPr lang="it-IT" dirty="0"/>
          </a:p>
        </p:txBody>
      </p:sp>
      <p:sp>
        <p:nvSpPr>
          <p:cNvPr id="3" name="Segnaposto contenuto 2"/>
          <p:cNvSpPr>
            <a:spLocks noGrp="1"/>
          </p:cNvSpPr>
          <p:nvPr>
            <p:ph idx="1"/>
          </p:nvPr>
        </p:nvSpPr>
        <p:spPr>
          <a:xfrm>
            <a:off x="179512" y="836712"/>
            <a:ext cx="8856984" cy="5688632"/>
          </a:xfrm>
        </p:spPr>
        <p:txBody>
          <a:bodyPr>
            <a:noAutofit/>
          </a:bodyPr>
          <a:lstStyle/>
          <a:p>
            <a:r>
              <a:rPr lang="it-IT" sz="2800" b="1" dirty="0" smtClean="0"/>
              <a:t>SSN è a rischio, molti attori a diversi livelli possono contribuire a salvarlo</a:t>
            </a:r>
          </a:p>
          <a:p>
            <a:r>
              <a:rPr lang="it-IT" sz="2800" b="1" dirty="0" smtClean="0"/>
              <a:t>Necessità di misurare le performance e migliorare l’appropriatezza delle prestazioni</a:t>
            </a:r>
            <a:endParaRPr lang="it-IT" sz="2800" b="1" dirty="0"/>
          </a:p>
          <a:p>
            <a:r>
              <a:rPr lang="it-IT" sz="2800" b="1" dirty="0" smtClean="0"/>
              <a:t>Dirigenti devono </a:t>
            </a:r>
            <a:r>
              <a:rPr lang="it-IT" sz="2800" b="1" dirty="0"/>
              <a:t>essere aperti a discussioni e </a:t>
            </a:r>
            <a:r>
              <a:rPr lang="it-IT" sz="2800" b="1" dirty="0" smtClean="0"/>
              <a:t>innovazioni e far cadere</a:t>
            </a:r>
            <a:r>
              <a:rPr lang="it-IT" sz="2800" b="1" dirty="0"/>
              <a:t> </a:t>
            </a:r>
            <a:r>
              <a:rPr lang="it-IT" sz="2800" b="1" dirty="0" smtClean="0"/>
              <a:t>alcune “barriere” (esami diagnostici h24, piene attività 7gg, turnazioni più efficienti)</a:t>
            </a:r>
          </a:p>
          <a:p>
            <a:r>
              <a:rPr lang="it-IT" sz="2800" b="1" dirty="0" smtClean="0"/>
              <a:t>Professionisti devono essere aiutati (no a extra time fuorilegge, più tutela per </a:t>
            </a:r>
            <a:r>
              <a:rPr lang="it-IT" sz="2800" b="1" i="1" dirty="0" err="1" smtClean="0"/>
              <a:t>malpractice</a:t>
            </a:r>
            <a:r>
              <a:rPr lang="it-IT" sz="2800" b="1" dirty="0" smtClean="0"/>
              <a:t>, più spazi formativi)</a:t>
            </a:r>
          </a:p>
          <a:p>
            <a:r>
              <a:rPr lang="it-IT" sz="2800" b="1" dirty="0" smtClean="0"/>
              <a:t>Sistema formativo si deve adeguare ai nuovi bisogni</a:t>
            </a:r>
            <a:endParaRPr lang="it-IT" sz="2800" b="1" dirty="0"/>
          </a:p>
        </p:txBody>
      </p:sp>
    </p:spTree>
    <p:extLst>
      <p:ext uri="{BB962C8B-B14F-4D97-AF65-F5344CB8AC3E}">
        <p14:creationId xmlns:p14="http://schemas.microsoft.com/office/powerpoint/2010/main" val="93568475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717032"/>
            <a:ext cx="3472889" cy="2951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040453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2780928"/>
            <a:ext cx="8229600" cy="1656184"/>
          </a:xfrm>
        </p:spPr>
        <p:txBody>
          <a:bodyPr>
            <a:normAutofit/>
          </a:bodyPr>
          <a:lstStyle/>
          <a:p>
            <a:pPr marL="0" indent="0">
              <a:buNone/>
            </a:pPr>
            <a:r>
              <a:rPr lang="it-IT" sz="4300" b="1" dirty="0" smtClean="0">
                <a:solidFill>
                  <a:srgbClr val="0070C0"/>
                </a:solidFill>
              </a:rPr>
              <a:t>Diffusione, utilizzo dei risultati e comunicazione </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332656"/>
            <a:ext cx="1152525" cy="381000"/>
          </a:xfrm>
          <a:prstGeom prst="rect">
            <a:avLst/>
          </a:prstGeom>
        </p:spPr>
      </p:pic>
    </p:spTree>
    <p:extLst>
      <p:ext uri="{BB962C8B-B14F-4D97-AF65-F5344CB8AC3E}">
        <p14:creationId xmlns:p14="http://schemas.microsoft.com/office/powerpoint/2010/main" val="39113629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9-02-08 alle 08.46.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2176" y="2276872"/>
            <a:ext cx="4711824" cy="3954205"/>
          </a:xfrm>
          <a:prstGeom prst="rect">
            <a:avLst/>
          </a:prstGeom>
        </p:spPr>
      </p:pic>
      <p:pic>
        <p:nvPicPr>
          <p:cNvPr id="3" name="Immagine 2"/>
          <p:cNvPicPr>
            <a:picLocks noChangeAspect="1"/>
          </p:cNvPicPr>
          <p:nvPr/>
        </p:nvPicPr>
        <p:blipFill>
          <a:blip r:embed="rId3"/>
          <a:stretch>
            <a:fillRect/>
          </a:stretch>
        </p:blipFill>
        <p:spPr>
          <a:xfrm>
            <a:off x="0" y="2996952"/>
            <a:ext cx="4499992" cy="2808312"/>
          </a:xfrm>
          <a:prstGeom prst="rect">
            <a:avLst/>
          </a:prstGeom>
        </p:spPr>
      </p:pic>
      <p:pic>
        <p:nvPicPr>
          <p:cNvPr id="4" name="Immagine 3" descr="Schermata 2019-02-08 alle 08.47.5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0648"/>
            <a:ext cx="9144000" cy="2164662"/>
          </a:xfrm>
          <a:prstGeom prst="rect">
            <a:avLst/>
          </a:prstGeom>
        </p:spPr>
      </p:pic>
    </p:spTree>
    <p:extLst>
      <p:ext uri="{BB962C8B-B14F-4D97-AF65-F5344CB8AC3E}">
        <p14:creationId xmlns:p14="http://schemas.microsoft.com/office/powerpoint/2010/main" val="3057786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2796" y="476672"/>
            <a:ext cx="8229600" cy="1143000"/>
          </a:xfrm>
        </p:spPr>
        <p:txBody>
          <a:bodyPr>
            <a:normAutofit fontScale="90000"/>
          </a:bodyPr>
          <a:lstStyle/>
          <a:p>
            <a:pPr algn="l"/>
            <a:r>
              <a:rPr lang="it-IT" b="1" dirty="0">
                <a:solidFill>
                  <a:srgbClr val="0070C0"/>
                </a:solidFill>
              </a:rPr>
              <a:t>Diffusione, utilizzo dei risultati e comunicazione </a:t>
            </a:r>
            <a:endParaRPr lang="it-IT" dirty="0"/>
          </a:p>
        </p:txBody>
      </p:sp>
      <p:sp>
        <p:nvSpPr>
          <p:cNvPr id="3" name="Segnaposto contenuto 2"/>
          <p:cNvSpPr>
            <a:spLocks noGrp="1"/>
          </p:cNvSpPr>
          <p:nvPr>
            <p:ph idx="1"/>
          </p:nvPr>
        </p:nvSpPr>
        <p:spPr>
          <a:xfrm>
            <a:off x="457200" y="1772817"/>
            <a:ext cx="8229600" cy="4824536"/>
          </a:xfrm>
        </p:spPr>
        <p:txBody>
          <a:bodyPr>
            <a:normAutofit/>
          </a:bodyPr>
          <a:lstStyle/>
          <a:p>
            <a:pPr>
              <a:buFont typeface="Wingdings" panose="05000000000000000000" pitchFamily="2" charset="2"/>
              <a:buChar char="§"/>
            </a:pPr>
            <a:r>
              <a:rPr lang="it-IT" sz="2800" dirty="0" smtClean="0"/>
              <a:t>I risultati del PNE possono essere utilizzati in modo appropriato solo in contesti di valutazione critica</a:t>
            </a:r>
          </a:p>
          <a:p>
            <a:pPr>
              <a:buFont typeface="Wingdings" panose="05000000000000000000" pitchFamily="2" charset="2"/>
              <a:buChar char="§"/>
            </a:pPr>
            <a:r>
              <a:rPr lang="it-IT" sz="2800" dirty="0" smtClean="0"/>
              <a:t>Esempio: processi e programmi di valutazione a livello regionale e locale</a:t>
            </a:r>
          </a:p>
          <a:p>
            <a:pPr>
              <a:buFont typeface="Wingdings" panose="05000000000000000000" pitchFamily="2" charset="2"/>
              <a:buChar char="§"/>
            </a:pPr>
            <a:endParaRPr lang="it-IT" sz="2800" dirty="0" smtClean="0"/>
          </a:p>
          <a:p>
            <a:pPr>
              <a:buFont typeface="Wingdings" panose="05000000000000000000" pitchFamily="2" charset="2"/>
              <a:buChar char="§"/>
            </a:pPr>
            <a:r>
              <a:rPr lang="it-IT" sz="2800" dirty="0" smtClean="0"/>
              <a:t>PNE non produce classifiche, graduatorie, pagelle o giudizi</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4854" y="4862441"/>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ttore 1 4"/>
          <p:cNvCxnSpPr/>
          <p:nvPr/>
        </p:nvCxnSpPr>
        <p:spPr>
          <a:xfrm flipV="1">
            <a:off x="6797775" y="4581128"/>
            <a:ext cx="1224136" cy="1368152"/>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flipV="1">
            <a:off x="6937599" y="4672936"/>
            <a:ext cx="944488" cy="1239239"/>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79583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l"/>
            <a:r>
              <a:rPr lang="it-IT" b="1" dirty="0">
                <a:solidFill>
                  <a:srgbClr val="0070C0"/>
                </a:solidFill>
              </a:rPr>
              <a:t>Diffusione, utilizzo dei risultati e comunicazione </a:t>
            </a:r>
            <a:endParaRPr lang="it-IT" dirty="0"/>
          </a:p>
        </p:txBody>
      </p:sp>
      <p:sp>
        <p:nvSpPr>
          <p:cNvPr id="3" name="Segnaposto contenuto 2"/>
          <p:cNvSpPr>
            <a:spLocks noGrp="1"/>
          </p:cNvSpPr>
          <p:nvPr>
            <p:ph idx="1"/>
          </p:nvPr>
        </p:nvSpPr>
        <p:spPr>
          <a:xfrm>
            <a:off x="395536" y="1700808"/>
            <a:ext cx="8229600" cy="4680520"/>
          </a:xfrm>
        </p:spPr>
        <p:txBody>
          <a:bodyPr>
            <a:normAutofit fontScale="92500"/>
          </a:bodyPr>
          <a:lstStyle/>
          <a:p>
            <a:pPr>
              <a:buFont typeface="Wingdings" panose="05000000000000000000" pitchFamily="2" charset="2"/>
              <a:buChar char="§"/>
            </a:pPr>
            <a:r>
              <a:rPr lang="it-IT" sz="2800" dirty="0" smtClean="0"/>
              <a:t>PNE pubblica e diffonde i risultati delle valutazioni mediante i seguenti strumenti e formati di comunicazione:</a:t>
            </a:r>
          </a:p>
          <a:p>
            <a:pPr lvl="1">
              <a:buFont typeface="Wingdings" panose="05000000000000000000" pitchFamily="2" charset="2"/>
              <a:buChar char="§"/>
            </a:pPr>
            <a:r>
              <a:rPr lang="it-IT" sz="2400" dirty="0" smtClean="0"/>
              <a:t>Direttamente, attraverso un sito web dedicato agli operatori, professionisti, gestori, amministratori e altre istituzioni dl SSN, fornendo informazioni scientifiche utili ad una valutazione critica</a:t>
            </a:r>
          </a:p>
          <a:p>
            <a:pPr lvl="1">
              <a:buFont typeface="Wingdings" panose="05000000000000000000" pitchFamily="2" charset="2"/>
              <a:buChar char="§"/>
            </a:pPr>
            <a:r>
              <a:rPr lang="it-IT" sz="2400" dirty="0" smtClean="0"/>
              <a:t>Attraverso </a:t>
            </a:r>
            <a:r>
              <a:rPr lang="it-IT" sz="2400" dirty="0"/>
              <a:t>g</a:t>
            </a:r>
            <a:r>
              <a:rPr lang="it-IT" sz="2400" dirty="0" smtClean="0"/>
              <a:t>li strumenti di comunicazione del SSN dedicati ai cittadini, fornisce informazioni comprensibili ad un pubblico non specialistico</a:t>
            </a:r>
          </a:p>
          <a:p>
            <a:pPr lvl="1">
              <a:buFont typeface="Wingdings" panose="05000000000000000000" pitchFamily="2" charset="2"/>
              <a:buChar char="§"/>
            </a:pPr>
            <a:r>
              <a:rPr lang="it-IT" sz="2400" dirty="0" smtClean="0"/>
              <a:t>Conduce studi di valutazione di efficacia e di impatto di diverse modalità di presentazione e comunicazione dei risultati </a:t>
            </a:r>
          </a:p>
        </p:txBody>
      </p:sp>
    </p:spTree>
    <p:extLst>
      <p:ext uri="{BB962C8B-B14F-4D97-AF65-F5344CB8AC3E}">
        <p14:creationId xmlns:p14="http://schemas.microsoft.com/office/powerpoint/2010/main" val="137790600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l"/>
            <a:r>
              <a:rPr lang="it-IT" b="1" dirty="0">
                <a:solidFill>
                  <a:srgbClr val="0070C0"/>
                </a:solidFill>
              </a:rPr>
              <a:t>Diffusione, utilizzo dei risultati e comunicazione </a:t>
            </a:r>
            <a:endParaRPr lang="it-IT" dirty="0"/>
          </a:p>
        </p:txBody>
      </p:sp>
      <p:sp>
        <p:nvSpPr>
          <p:cNvPr id="3" name="Segnaposto contenuto 2"/>
          <p:cNvSpPr>
            <a:spLocks noGrp="1"/>
          </p:cNvSpPr>
          <p:nvPr>
            <p:ph idx="1"/>
          </p:nvPr>
        </p:nvSpPr>
        <p:spPr>
          <a:xfrm>
            <a:off x="395536" y="1700808"/>
            <a:ext cx="8229600" cy="4680520"/>
          </a:xfrm>
        </p:spPr>
        <p:txBody>
          <a:bodyPr>
            <a:normAutofit/>
          </a:bodyPr>
          <a:lstStyle/>
          <a:p>
            <a:pPr>
              <a:buFont typeface="Wingdings" panose="05000000000000000000" pitchFamily="2" charset="2"/>
              <a:buChar char="§"/>
            </a:pPr>
            <a:r>
              <a:rPr lang="it-IT" sz="2400" dirty="0" smtClean="0"/>
              <a:t>Comunicazione e Trasparenza</a:t>
            </a:r>
          </a:p>
          <a:p>
            <a:pPr marL="0" indent="0">
              <a:buNone/>
            </a:pPr>
            <a:endParaRPr lang="it-IT" sz="2400"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852936"/>
            <a:ext cx="8320913" cy="2120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418775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AU" dirty="0"/>
              <a:t>PROGRAMMA </a:t>
            </a:r>
            <a:r>
              <a:rPr lang="en-AU"/>
              <a:t>NAZIONALE ESITI 2017</a:t>
            </a:r>
            <a:endParaRPr lang="en-AU" dirty="0"/>
          </a:p>
        </p:txBody>
      </p:sp>
      <p:sp>
        <p:nvSpPr>
          <p:cNvPr id="3" name="Segnaposto data 2"/>
          <p:cNvSpPr>
            <a:spLocks noGrp="1"/>
          </p:cNvSpPr>
          <p:nvPr>
            <p:ph type="dt" sz="half" idx="10"/>
          </p:nvPr>
        </p:nvSpPr>
        <p:spPr/>
        <p:txBody>
          <a:bodyPr/>
          <a:lstStyle/>
          <a:p>
            <a:fld id="{3BB1FE77-6DA0-0C4C-BD99-28332D9D4B5D}" type="datetime1">
              <a:rPr lang="it-IT" smtClean="0"/>
              <a:t>03/04/19</a:t>
            </a:fld>
            <a:endParaRPr lang="mr-IN" dirty="0"/>
          </a:p>
        </p:txBody>
      </p:sp>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fld id="{EFD864E7-F7A8-4502-B61C-57CC85E40D9B}" type="slidenum">
              <a:rPr lang="it-IT" smtClean="0"/>
              <a:pPr/>
              <a:t>43</a:t>
            </a:fld>
            <a:endParaRPr lang="it-IT" dirty="0"/>
          </a:p>
        </p:txBody>
      </p:sp>
      <p:sp>
        <p:nvSpPr>
          <p:cNvPr id="5" name="Segnaposto piè di pagina 4"/>
          <p:cNvSpPr>
            <a:spLocks noGrp="1"/>
          </p:cNvSpPr>
          <p:nvPr>
            <p:ph type="ftr" sz="quarter" idx="11"/>
          </p:nvPr>
        </p:nvSpPr>
        <p:spPr/>
        <p:txBody>
          <a:bodyPr/>
          <a:lstStyle/>
          <a:p>
            <a:r>
              <a:rPr lang="it-IT"/>
              <a:t>A. ODONE - Università Vita-Salute San Raffaele</a:t>
            </a:r>
          </a:p>
        </p:txBody>
      </p:sp>
      <p:pic>
        <p:nvPicPr>
          <p:cNvPr id="6" name="Immagine 5"/>
          <p:cNvPicPr>
            <a:picLocks noChangeAspect="1"/>
          </p:cNvPicPr>
          <p:nvPr/>
        </p:nvPicPr>
        <p:blipFill>
          <a:blip r:embed="rId2"/>
          <a:stretch>
            <a:fillRect/>
          </a:stretch>
        </p:blipFill>
        <p:spPr>
          <a:xfrm>
            <a:off x="229349" y="3293272"/>
            <a:ext cx="8724900" cy="1803400"/>
          </a:xfrm>
          <a:prstGeom prst="rect">
            <a:avLst/>
          </a:prstGeom>
        </p:spPr>
      </p:pic>
      <p:pic>
        <p:nvPicPr>
          <p:cNvPr id="7" name="Immagine 6"/>
          <p:cNvPicPr>
            <a:picLocks noChangeAspect="1"/>
          </p:cNvPicPr>
          <p:nvPr/>
        </p:nvPicPr>
        <p:blipFill>
          <a:blip r:embed="rId3"/>
          <a:stretch>
            <a:fillRect/>
          </a:stretch>
        </p:blipFill>
        <p:spPr>
          <a:xfrm>
            <a:off x="261528" y="1860803"/>
            <a:ext cx="7569200" cy="1066800"/>
          </a:xfrm>
          <a:prstGeom prst="rect">
            <a:avLst/>
          </a:prstGeom>
        </p:spPr>
      </p:pic>
      <p:sp>
        <p:nvSpPr>
          <p:cNvPr id="8" name="Segnaposto contenuto 2"/>
          <p:cNvSpPr txBox="1">
            <a:spLocks/>
          </p:cNvSpPr>
          <p:nvPr/>
        </p:nvSpPr>
        <p:spPr>
          <a:xfrm>
            <a:off x="454343" y="4555581"/>
            <a:ext cx="8229600" cy="144016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charset="0"/>
                <a:ea typeface="Century Gothic" charset="0"/>
                <a:cs typeface="Century Gothic"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charset="0"/>
                <a:ea typeface="Century Gothic" charset="0"/>
                <a:cs typeface="Century Gothic"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charset="0"/>
                <a:ea typeface="Century Gothic" charset="0"/>
                <a:cs typeface="Century Gothic"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charset="0"/>
                <a:ea typeface="Century Gothic" charset="0"/>
                <a:cs typeface="Century Gothic"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charset="0"/>
                <a:ea typeface="Century Gothic" charset="0"/>
                <a:cs typeface="Century 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it-IT" i="1" dirty="0">
              <a:solidFill>
                <a:srgbClr val="0070C0"/>
              </a:solidFill>
            </a:endParaRPr>
          </a:p>
          <a:p>
            <a:pPr marL="0" indent="0" algn="r">
              <a:buNone/>
            </a:pPr>
            <a:r>
              <a:rPr lang="it-IT" b="1" i="1" dirty="0">
                <a:solidFill>
                  <a:srgbClr val="0070C0"/>
                </a:solidFill>
              </a:rPr>
              <a:t>19 dicembre 2017</a:t>
            </a:r>
          </a:p>
        </p:txBody>
      </p:sp>
    </p:spTree>
    <p:extLst>
      <p:ext uri="{BB962C8B-B14F-4D97-AF65-F5344CB8AC3E}">
        <p14:creationId xmlns:p14="http://schemas.microsoft.com/office/powerpoint/2010/main" val="2980249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3BB1FE77-6DA0-0C4C-BD99-28332D9D4B5D}" type="datetime1">
              <a:rPr lang="it-IT" smtClean="0"/>
              <a:t>03/04/19</a:t>
            </a:fld>
            <a:endParaRPr lang="mr-IN" dirty="0"/>
          </a:p>
        </p:txBody>
      </p:sp>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fld id="{EFD864E7-F7A8-4502-B61C-57CC85E40D9B}" type="slidenum">
              <a:rPr lang="it-IT" smtClean="0"/>
              <a:pPr/>
              <a:t>44</a:t>
            </a:fld>
            <a:endParaRPr lang="it-IT" dirty="0"/>
          </a:p>
        </p:txBody>
      </p:sp>
      <p:sp>
        <p:nvSpPr>
          <p:cNvPr id="5" name="Segnaposto piè di pagina 4"/>
          <p:cNvSpPr>
            <a:spLocks noGrp="1"/>
          </p:cNvSpPr>
          <p:nvPr>
            <p:ph type="ftr" sz="quarter" idx="11"/>
          </p:nvPr>
        </p:nvSpPr>
        <p:spPr/>
        <p:txBody>
          <a:bodyPr/>
          <a:lstStyle/>
          <a:p>
            <a:r>
              <a:rPr lang="it-IT"/>
              <a:t>A. ODONE - Università Vita-Salute San Raffaele</a:t>
            </a:r>
          </a:p>
        </p:txBody>
      </p:sp>
      <p:pic>
        <p:nvPicPr>
          <p:cNvPr id="6" name="Immagine 5"/>
          <p:cNvPicPr>
            <a:picLocks noChangeAspect="1"/>
          </p:cNvPicPr>
          <p:nvPr/>
        </p:nvPicPr>
        <p:blipFill>
          <a:blip r:embed="rId2"/>
          <a:stretch>
            <a:fillRect/>
          </a:stretch>
        </p:blipFill>
        <p:spPr>
          <a:xfrm>
            <a:off x="483620" y="1340768"/>
            <a:ext cx="8171046" cy="3690838"/>
          </a:xfrm>
          <a:prstGeom prst="rect">
            <a:avLst/>
          </a:prstGeom>
        </p:spPr>
      </p:pic>
      <p:sp>
        <p:nvSpPr>
          <p:cNvPr id="7" name="Titolo 1"/>
          <p:cNvSpPr>
            <a:spLocks noGrp="1"/>
          </p:cNvSpPr>
          <p:nvPr>
            <p:ph type="title"/>
          </p:nvPr>
        </p:nvSpPr>
        <p:spPr>
          <a:xfrm>
            <a:off x="628650" y="260648"/>
            <a:ext cx="7886700" cy="471587"/>
          </a:xfrm>
        </p:spPr>
        <p:txBody>
          <a:bodyPr>
            <a:normAutofit fontScale="90000"/>
          </a:bodyPr>
          <a:lstStyle/>
          <a:p>
            <a:r>
              <a:rPr lang="en-AU" dirty="0"/>
              <a:t>PROGRAMMA NAZIONALE ESITI 2017</a:t>
            </a:r>
          </a:p>
        </p:txBody>
      </p:sp>
      <p:sp>
        <p:nvSpPr>
          <p:cNvPr id="8" name="Segnaposto contenuto 2"/>
          <p:cNvSpPr txBox="1">
            <a:spLocks/>
          </p:cNvSpPr>
          <p:nvPr/>
        </p:nvSpPr>
        <p:spPr>
          <a:xfrm>
            <a:off x="454343" y="4555581"/>
            <a:ext cx="8229600" cy="144016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charset="0"/>
                <a:ea typeface="Century Gothic" charset="0"/>
                <a:cs typeface="Century Gothic"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charset="0"/>
                <a:ea typeface="Century Gothic" charset="0"/>
                <a:cs typeface="Century Gothic"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charset="0"/>
                <a:ea typeface="Century Gothic" charset="0"/>
                <a:cs typeface="Century Gothic"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charset="0"/>
                <a:ea typeface="Century Gothic" charset="0"/>
                <a:cs typeface="Century Gothic"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charset="0"/>
                <a:ea typeface="Century Gothic" charset="0"/>
                <a:cs typeface="Century 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it-IT" i="1" dirty="0">
              <a:solidFill>
                <a:srgbClr val="0070C0"/>
              </a:solidFill>
            </a:endParaRPr>
          </a:p>
          <a:p>
            <a:pPr marL="0" indent="0" algn="r">
              <a:buNone/>
            </a:pPr>
            <a:r>
              <a:rPr lang="it-IT" i="1" dirty="0">
                <a:solidFill>
                  <a:srgbClr val="0070C0"/>
                </a:solidFill>
              </a:rPr>
              <a:t>19 dicembre 2017</a:t>
            </a:r>
          </a:p>
        </p:txBody>
      </p:sp>
    </p:spTree>
    <p:extLst>
      <p:ext uri="{BB962C8B-B14F-4D97-AF65-F5344CB8AC3E}">
        <p14:creationId xmlns:p14="http://schemas.microsoft.com/office/powerpoint/2010/main" val="34480090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0579" y="288258"/>
            <a:ext cx="9134537" cy="1143000"/>
          </a:xfrm>
        </p:spPr>
        <p:txBody>
          <a:bodyPr>
            <a:normAutofit/>
          </a:bodyPr>
          <a:lstStyle/>
          <a:p>
            <a:r>
              <a:rPr lang="it-IT" sz="4300" b="1" dirty="0">
                <a:solidFill>
                  <a:srgbClr val="0070C0"/>
                </a:solidFill>
                <a:latin typeface="+mn-lt"/>
                <a:ea typeface="+mn-ea"/>
                <a:cs typeface="+mn-cs"/>
              </a:rPr>
              <a:t>PNE 2017 - Risultati</a:t>
            </a:r>
          </a:p>
        </p:txBody>
      </p:sp>
      <p:pic>
        <p:nvPicPr>
          <p:cNvPr id="5" name="Immagine 4"/>
          <p:cNvPicPr>
            <a:picLocks noChangeAspect="1"/>
          </p:cNvPicPr>
          <p:nvPr/>
        </p:nvPicPr>
        <p:blipFill>
          <a:blip r:embed="rId2"/>
          <a:stretch>
            <a:fillRect/>
          </a:stretch>
        </p:blipFill>
        <p:spPr>
          <a:xfrm>
            <a:off x="0" y="1513904"/>
            <a:ext cx="9144000" cy="5155456"/>
          </a:xfrm>
          <a:prstGeom prst="rect">
            <a:avLst/>
          </a:prstGeom>
        </p:spPr>
      </p:pic>
    </p:spTree>
    <p:extLst>
      <p:ext uri="{BB962C8B-B14F-4D97-AF65-F5344CB8AC3E}">
        <p14:creationId xmlns:p14="http://schemas.microsoft.com/office/powerpoint/2010/main" val="1340225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pPr algn="l"/>
            <a:r>
              <a:rPr lang="it-IT" b="1" dirty="0">
                <a:solidFill>
                  <a:srgbClr val="0070C0"/>
                </a:solidFill>
              </a:rPr>
              <a:t>PNE 2017 – Risultati Principali</a:t>
            </a:r>
            <a:endParaRPr lang="it-IT" dirty="0"/>
          </a:p>
        </p:txBody>
      </p:sp>
      <p:sp>
        <p:nvSpPr>
          <p:cNvPr id="5" name="Segnaposto contenuto 4"/>
          <p:cNvSpPr>
            <a:spLocks noGrp="1"/>
          </p:cNvSpPr>
          <p:nvPr>
            <p:ph idx="1"/>
          </p:nvPr>
        </p:nvSpPr>
        <p:spPr/>
        <p:txBody>
          <a:bodyPr>
            <a:normAutofit fontScale="85000" lnSpcReduction="10000"/>
          </a:bodyPr>
          <a:lstStyle/>
          <a:p>
            <a:pPr fontAlgn="base"/>
            <a:r>
              <a:rPr lang="it-IT" dirty="0"/>
              <a:t>L’edizione 2017 di PNE sui dati aggiornati al 2016 analizza 166 indicatori: 67 di esito/processo, 70 volumi di attività e 29 indicatori di ospedalizzazione.</a:t>
            </a:r>
          </a:p>
          <a:p>
            <a:r>
              <a:rPr lang="it-IT" dirty="0"/>
              <a:t>I risultati riportano una estrema eterogeneità nell’offerta e accesso della popolazione ai trattamenti di provata efficacia sia all’interno della stessa realtà regionale sia tra regioni. </a:t>
            </a:r>
          </a:p>
          <a:p>
            <a:r>
              <a:rPr lang="it-IT" dirty="0"/>
              <a:t>Parte di questa eterogeneità potrebbe essere determinata dalla variabilità nella qualità dei sistemi informativi sanitari e parte dalla variabilità nella qualità delle cure offerte</a:t>
            </a:r>
          </a:p>
          <a:p>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465138"/>
            <a:ext cx="1152525" cy="381000"/>
          </a:xfrm>
          <a:prstGeom prst="rect">
            <a:avLst/>
          </a:prstGeom>
        </p:spPr>
      </p:pic>
    </p:spTree>
    <p:extLst>
      <p:ext uri="{BB962C8B-B14F-4D97-AF65-F5344CB8AC3E}">
        <p14:creationId xmlns:p14="http://schemas.microsoft.com/office/powerpoint/2010/main" val="1934588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pPr algn="l"/>
            <a:r>
              <a:rPr lang="it-IT" b="1" dirty="0">
                <a:solidFill>
                  <a:srgbClr val="0070C0"/>
                </a:solidFill>
              </a:rPr>
              <a:t>PNE </a:t>
            </a:r>
            <a:r>
              <a:rPr lang="it-IT" b="1" dirty="0" smtClean="0">
                <a:solidFill>
                  <a:srgbClr val="0070C0"/>
                </a:solidFill>
              </a:rPr>
              <a:t>2017 – Risultati Principali</a:t>
            </a:r>
            <a:endParaRPr lang="it-IT" dirty="0"/>
          </a:p>
        </p:txBody>
      </p:sp>
      <p:sp>
        <p:nvSpPr>
          <p:cNvPr id="5" name="Segnaposto contenuto 4"/>
          <p:cNvSpPr>
            <a:spLocks noGrp="1"/>
          </p:cNvSpPr>
          <p:nvPr>
            <p:ph idx="1"/>
          </p:nvPr>
        </p:nvSpPr>
        <p:spPr>
          <a:xfrm>
            <a:off x="457200" y="1927373"/>
            <a:ext cx="6995120" cy="4525963"/>
          </a:xfrm>
        </p:spPr>
        <p:txBody>
          <a:bodyPr>
            <a:normAutofit fontScale="70000" lnSpcReduction="20000"/>
          </a:bodyPr>
          <a:lstStyle/>
          <a:p>
            <a:pPr fontAlgn="base"/>
            <a:r>
              <a:rPr lang="it-IT" dirty="0"/>
              <a:t>Si riducono i parti cesarei e i tempi di operazione delle fratture del </a:t>
            </a:r>
            <a:r>
              <a:rPr lang="it-IT" dirty="0" smtClean="0"/>
              <a:t>femore</a:t>
            </a:r>
          </a:p>
          <a:p>
            <a:pPr fontAlgn="base"/>
            <a:r>
              <a:rPr lang="it-IT" dirty="0"/>
              <a:t>C</a:t>
            </a:r>
            <a:r>
              <a:rPr lang="it-IT" dirty="0" smtClean="0"/>
              <a:t>ala </a:t>
            </a:r>
            <a:r>
              <a:rPr lang="it-IT" dirty="0"/>
              <a:t>la mortalità da infarto dopo il </a:t>
            </a:r>
            <a:r>
              <a:rPr lang="it-IT" dirty="0" smtClean="0"/>
              <a:t>ricovero</a:t>
            </a:r>
          </a:p>
          <a:p>
            <a:pPr fontAlgn="base"/>
            <a:r>
              <a:rPr lang="it-IT" dirty="0" smtClean="0"/>
              <a:t>Diminuiscono le </a:t>
            </a:r>
            <a:r>
              <a:rPr lang="it-IT" dirty="0"/>
              <a:t>ospedalizzazioni </a:t>
            </a:r>
            <a:r>
              <a:rPr lang="it-IT" dirty="0" smtClean="0"/>
              <a:t>(ruolo del territorio)</a:t>
            </a:r>
          </a:p>
          <a:p>
            <a:pPr fontAlgn="base"/>
            <a:endParaRPr lang="it-IT" dirty="0" smtClean="0"/>
          </a:p>
          <a:p>
            <a:pPr fontAlgn="base"/>
            <a:endParaRPr lang="it-IT" dirty="0"/>
          </a:p>
          <a:p>
            <a:pPr marL="0" indent="0" fontAlgn="base">
              <a:buNone/>
            </a:pPr>
            <a:r>
              <a:rPr lang="it-IT" b="1" dirty="0" smtClean="0">
                <a:solidFill>
                  <a:srgbClr val="C00000"/>
                </a:solidFill>
              </a:rPr>
              <a:t>Rapporto tra </a:t>
            </a:r>
            <a:r>
              <a:rPr lang="it-IT" b="1" dirty="0">
                <a:solidFill>
                  <a:srgbClr val="C00000"/>
                </a:solidFill>
              </a:rPr>
              <a:t>volumi ed esiti </a:t>
            </a:r>
            <a:r>
              <a:rPr lang="it-IT" sz="3100" b="1" dirty="0">
                <a:solidFill>
                  <a:srgbClr val="C00000"/>
                </a:solidFill>
              </a:rPr>
              <a:t>di cura ancora </a:t>
            </a:r>
            <a:r>
              <a:rPr lang="it-IT" sz="3100" b="1" dirty="0" smtClean="0">
                <a:solidFill>
                  <a:srgbClr val="C00000"/>
                </a:solidFill>
              </a:rPr>
              <a:t>sotto-soglia</a:t>
            </a:r>
            <a:endParaRPr lang="it-IT" sz="3100" b="1" dirty="0">
              <a:solidFill>
                <a:srgbClr val="C00000"/>
              </a:solidFill>
            </a:endParaRPr>
          </a:p>
          <a:p>
            <a:pPr fontAlgn="base"/>
            <a:r>
              <a:rPr lang="it-IT" dirty="0" smtClean="0"/>
              <a:t>30</a:t>
            </a:r>
            <a:r>
              <a:rPr lang="it-IT" dirty="0"/>
              <a:t>% delle strutture che eseguono </a:t>
            </a:r>
            <a:r>
              <a:rPr lang="it-IT" dirty="0" smtClean="0"/>
              <a:t>interventi per tumori </a:t>
            </a:r>
            <a:r>
              <a:rPr lang="it-IT" dirty="0"/>
              <a:t>di polmone, stomaco e mammella </a:t>
            </a:r>
            <a:r>
              <a:rPr lang="it-IT" dirty="0" smtClean="0"/>
              <a:t>ne </a:t>
            </a:r>
            <a:r>
              <a:rPr lang="it-IT" dirty="0"/>
              <a:t>effettua un numero superiore allo standard di </a:t>
            </a:r>
            <a:r>
              <a:rPr lang="it-IT" dirty="0" smtClean="0"/>
              <a:t>qualità</a:t>
            </a:r>
          </a:p>
          <a:p>
            <a:pPr fontAlgn="base"/>
            <a:r>
              <a:rPr lang="it-IT" dirty="0" smtClean="0"/>
              <a:t>1 </a:t>
            </a:r>
            <a:r>
              <a:rPr lang="it-IT" dirty="0"/>
              <a:t>su 4 </a:t>
            </a:r>
            <a:r>
              <a:rPr lang="it-IT" dirty="0" smtClean="0"/>
              <a:t>punti nascita effettua meno di 500 </a:t>
            </a:r>
            <a:r>
              <a:rPr lang="it-IT" dirty="0"/>
              <a:t>parti </a:t>
            </a:r>
            <a:r>
              <a:rPr lang="it-IT" dirty="0" smtClean="0"/>
              <a:t>l’anno</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465138"/>
            <a:ext cx="1152525" cy="381000"/>
          </a:xfrm>
          <a:prstGeom prst="rect">
            <a:avLst/>
          </a:prstGeo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4491" y="1920889"/>
            <a:ext cx="1512565" cy="1512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1788" y="4941168"/>
            <a:ext cx="1833906"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790639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836712"/>
            <a:ext cx="8136904" cy="4525963"/>
          </a:xfrm>
        </p:spPr>
        <p:txBody>
          <a:bodyPr/>
          <a:lstStyle/>
          <a:p>
            <a:pPr marL="0" indent="0">
              <a:buNone/>
            </a:pPr>
            <a:r>
              <a:rPr lang="it-IT" sz="2800" i="1" dirty="0"/>
              <a:t>“Il Programma Nazionale Esiti non è uno strumento punitivo o una classifica, ma un programma che ha l’obiettivo di valutare e misurare le performance delle strutture sanitarie”.</a:t>
            </a:r>
          </a:p>
          <a:p>
            <a:pPr marL="0" indent="0">
              <a:buNone/>
            </a:pPr>
            <a:endParaRPr lang="it-IT" dirty="0"/>
          </a:p>
          <a:p>
            <a:pPr marL="0" indent="0" algn="r">
              <a:buNone/>
            </a:pPr>
            <a:r>
              <a:rPr lang="it-IT" sz="2400" i="1" dirty="0"/>
              <a:t>Ministro della Salute</a:t>
            </a:r>
          </a:p>
          <a:p>
            <a:pPr marL="0" indent="0" algn="r">
              <a:buNone/>
            </a:pPr>
            <a:r>
              <a:rPr lang="it-IT" sz="2400" i="1" dirty="0"/>
              <a:t>Beatrice Lorenzin</a:t>
            </a:r>
          </a:p>
        </p:txBody>
      </p:sp>
      <p:pic>
        <p:nvPicPr>
          <p:cNvPr id="5" name="Immagine 4" descr="Schermata 09-2456904 alle 13.20.2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186941"/>
            <a:ext cx="3816424" cy="267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half" idx="10"/>
          </p:nvPr>
        </p:nvSpPr>
        <p:spPr/>
        <p:txBody>
          <a:bodyPr/>
          <a:lstStyle/>
          <a:p>
            <a:fld id="{4E277DA7-E6D5-FF4E-A799-A91AB5F062AB}" type="datetime1">
              <a:rPr lang="it-IT" smtClean="0"/>
              <a:t>03/04/19</a:t>
            </a:fld>
            <a:endParaRPr lang="it-IT"/>
          </a:p>
        </p:txBody>
      </p:sp>
      <p:sp>
        <p:nvSpPr>
          <p:cNvPr id="4" name="Segnaposto piè di pagina 3"/>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6" name="Segnaposto numero diapositiva 5"/>
          <p:cNvSpPr>
            <a:spLocks noGrp="1"/>
          </p:cNvSpPr>
          <p:nvPr>
            <p:ph type="sldNum" sz="quarter" idx="12"/>
          </p:nvPr>
        </p:nvSpPr>
        <p:spPr/>
        <p:txBody>
          <a:bodyPr/>
          <a:lstStyle/>
          <a:p>
            <a:fld id="{B6FE76F3-D535-43CA-9E40-8F9EEFD35580}" type="slidenum">
              <a:rPr lang="it-IT" smtClean="0"/>
              <a:t>48</a:t>
            </a:fld>
            <a:endParaRPr lang="it-IT"/>
          </a:p>
        </p:txBody>
      </p:sp>
    </p:spTree>
    <p:extLst>
      <p:ext uri="{BB962C8B-B14F-4D97-AF65-F5344CB8AC3E}">
        <p14:creationId xmlns:p14="http://schemas.microsoft.com/office/powerpoint/2010/main" val="1777298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3972838"/>
            <a:ext cx="3855671" cy="584775"/>
          </a:xfrm>
          <a:prstGeom prst="rect">
            <a:avLst/>
          </a:prstGeom>
          <a:noFill/>
        </p:spPr>
        <p:txBody>
          <a:bodyPr wrap="none" rtlCol="0">
            <a:spAutoFit/>
          </a:bodyPr>
          <a:lstStyle/>
          <a:p>
            <a:r>
              <a:rPr lang="it-IT" sz="3200" b="1" dirty="0">
                <a:solidFill>
                  <a:prstClr val="black"/>
                </a:solidFill>
              </a:rPr>
              <a:t>@ </a:t>
            </a:r>
            <a:r>
              <a:rPr lang="it-IT" sz="2400" dirty="0">
                <a:solidFill>
                  <a:prstClr val="black"/>
                </a:solidFill>
                <a:hlinkClick r:id="rId2"/>
              </a:rPr>
              <a:t>http://pne2017.agenas.it</a:t>
            </a:r>
            <a:r>
              <a:rPr lang="it-IT" sz="2400" dirty="0">
                <a:solidFill>
                  <a:prstClr val="black"/>
                </a:solidFill>
              </a:rPr>
              <a:t> </a:t>
            </a:r>
            <a:endParaRPr lang="it-IT" sz="2400" dirty="0"/>
          </a:p>
        </p:txBody>
      </p:sp>
      <p:sp>
        <p:nvSpPr>
          <p:cNvPr id="5" name="Segnaposto contenuto 2"/>
          <p:cNvSpPr>
            <a:spLocks noGrp="1"/>
          </p:cNvSpPr>
          <p:nvPr>
            <p:ph idx="1"/>
          </p:nvPr>
        </p:nvSpPr>
        <p:spPr>
          <a:xfrm>
            <a:off x="457200" y="4772905"/>
            <a:ext cx="8229600" cy="1368152"/>
          </a:xfrm>
        </p:spPr>
        <p:txBody>
          <a:bodyPr>
            <a:normAutofit/>
          </a:bodyPr>
          <a:lstStyle/>
          <a:p>
            <a:pPr marL="0" indent="0" algn="ctr">
              <a:buNone/>
            </a:pPr>
            <a:r>
              <a:rPr lang="it-IT" sz="3800" b="1" i="1" dirty="0">
                <a:solidFill>
                  <a:srgbClr val="C00000"/>
                </a:solidFill>
              </a:rPr>
              <a:t>«strumento di valutazione delle performance del servizio sanitario»</a:t>
            </a:r>
            <a:endParaRPr lang="en-GB" sz="2800" b="1" i="1" dirty="0">
              <a:solidFill>
                <a:srgbClr val="0070C0"/>
              </a:solidFill>
            </a:endParaRPr>
          </a:p>
        </p:txBody>
      </p:sp>
      <p:sp>
        <p:nvSpPr>
          <p:cNvPr id="6" name="Segnaposto data 5"/>
          <p:cNvSpPr>
            <a:spLocks noGrp="1"/>
          </p:cNvSpPr>
          <p:nvPr>
            <p:ph type="dt" sz="half" idx="10"/>
          </p:nvPr>
        </p:nvSpPr>
        <p:spPr/>
        <p:txBody>
          <a:bodyPr/>
          <a:lstStyle/>
          <a:p>
            <a:fld id="{206D33D1-0A3F-6D4B-981C-68F0B1E146DD}" type="datetime1">
              <a:rPr lang="it-IT" smtClean="0"/>
              <a:t>03/04/19</a:t>
            </a:fld>
            <a:endParaRPr lang="it-IT"/>
          </a:p>
        </p:txBody>
      </p:sp>
      <p:sp>
        <p:nvSpPr>
          <p:cNvPr id="7" name="Segnaposto piè di pagina 6"/>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8" name="Segnaposto numero diapositiva 7"/>
          <p:cNvSpPr>
            <a:spLocks noGrp="1"/>
          </p:cNvSpPr>
          <p:nvPr>
            <p:ph type="sldNum" sz="quarter" idx="12"/>
          </p:nvPr>
        </p:nvSpPr>
        <p:spPr/>
        <p:txBody>
          <a:bodyPr/>
          <a:lstStyle/>
          <a:p>
            <a:fld id="{B6FE76F3-D535-43CA-9E40-8F9EEFD35580}" type="slidenum">
              <a:rPr lang="it-IT" smtClean="0"/>
              <a:t>49</a:t>
            </a:fld>
            <a:endParaRPr lang="it-IT"/>
          </a:p>
        </p:txBody>
      </p:sp>
      <p:pic>
        <p:nvPicPr>
          <p:cNvPr id="9" name="Immagine 8"/>
          <p:cNvPicPr>
            <a:picLocks noChangeAspect="1"/>
          </p:cNvPicPr>
          <p:nvPr/>
        </p:nvPicPr>
        <p:blipFill>
          <a:blip r:embed="rId3"/>
          <a:stretch>
            <a:fillRect/>
          </a:stretch>
        </p:blipFill>
        <p:spPr>
          <a:xfrm>
            <a:off x="0" y="116632"/>
            <a:ext cx="9144000" cy="3460102"/>
          </a:xfrm>
          <a:prstGeom prst="rect">
            <a:avLst/>
          </a:prstGeom>
        </p:spPr>
      </p:pic>
    </p:spTree>
    <p:extLst>
      <p:ext uri="{BB962C8B-B14F-4D97-AF65-F5344CB8AC3E}">
        <p14:creationId xmlns:p14="http://schemas.microsoft.com/office/powerpoint/2010/main" val="2849616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9-02-08 alle 08.58.0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9000"/>
            <a:ext cx="9144000" cy="5077347"/>
          </a:xfrm>
          <a:prstGeom prst="rect">
            <a:avLst/>
          </a:prstGeom>
        </p:spPr>
      </p:pic>
    </p:spTree>
    <p:extLst>
      <p:ext uri="{BB962C8B-B14F-4D97-AF65-F5344CB8AC3E}">
        <p14:creationId xmlns:p14="http://schemas.microsoft.com/office/powerpoint/2010/main" val="21430815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dirty="0">
                <a:solidFill>
                  <a:srgbClr val="8E0000"/>
                </a:solidFill>
                <a:latin typeface="Century Gothic" charset="0"/>
                <a:ea typeface="Century Gothic" charset="0"/>
                <a:cs typeface="Century Gothic" charset="0"/>
              </a:rPr>
              <a:t>Programma Nazionale Esiti</a:t>
            </a:r>
          </a:p>
        </p:txBody>
      </p:sp>
      <p:sp>
        <p:nvSpPr>
          <p:cNvPr id="3" name="Segnaposto contenuto 2"/>
          <p:cNvSpPr>
            <a:spLocks noGrp="1"/>
          </p:cNvSpPr>
          <p:nvPr>
            <p:ph idx="1"/>
          </p:nvPr>
        </p:nvSpPr>
        <p:spPr>
          <a:xfrm>
            <a:off x="179512" y="1772816"/>
            <a:ext cx="8712968" cy="4353347"/>
          </a:xfrm>
        </p:spPr>
        <p:txBody>
          <a:bodyPr>
            <a:normAutofit/>
          </a:bodyPr>
          <a:lstStyle/>
          <a:p>
            <a:pPr marL="0" indent="0" algn="ctr">
              <a:buNone/>
            </a:pPr>
            <a:r>
              <a:rPr lang="it-IT" sz="3000" dirty="0"/>
              <a:t>Il  Programma  Nazionale  Esiti  (PNE)  sviluppa nel SSN</a:t>
            </a:r>
          </a:p>
          <a:p>
            <a:pPr marL="0" indent="0" algn="ctr">
              <a:buNone/>
            </a:pPr>
            <a:r>
              <a:rPr lang="it-IT" sz="3000" dirty="0"/>
              <a:t> </a:t>
            </a:r>
          </a:p>
          <a:p>
            <a:pPr marL="0" indent="0" algn="ctr">
              <a:buNone/>
            </a:pPr>
            <a:r>
              <a:rPr lang="it-IT" sz="3400" b="1" u="sng" dirty="0"/>
              <a:t>LA VALUTAZIONE DEGLI INTERVENTI SANITARI </a:t>
            </a:r>
          </a:p>
          <a:p>
            <a:pPr marL="0" indent="0" algn="ctr">
              <a:buNone/>
            </a:pPr>
            <a:endParaRPr lang="it-IT" sz="2800" b="1" u="sng" dirty="0"/>
          </a:p>
          <a:p>
            <a:pPr marL="0" indent="0" algn="ctr">
              <a:buNone/>
            </a:pPr>
            <a:endParaRPr lang="it-IT" sz="2800" b="1" u="sng" dirty="0"/>
          </a:p>
          <a:p>
            <a:pPr>
              <a:buFont typeface="Wingdings" panose="05000000000000000000" pitchFamily="2" charset="2"/>
              <a:buChar char="v"/>
            </a:pPr>
            <a:r>
              <a:rPr lang="it-IT" sz="2800" dirty="0"/>
              <a:t> Stima – con disegni di studio </a:t>
            </a:r>
            <a:r>
              <a:rPr lang="it-IT" sz="2800" i="1" dirty="0"/>
              <a:t>osservazionali (non sperimentali)</a:t>
            </a:r>
            <a:r>
              <a:rPr lang="it-IT" sz="2800" dirty="0"/>
              <a:t> – dell’occorrenza  degli ESITI e TRATTAMENTI sanitari </a:t>
            </a:r>
          </a:p>
        </p:txBody>
      </p:sp>
      <p:sp>
        <p:nvSpPr>
          <p:cNvPr id="5" name="Segnaposto data 4"/>
          <p:cNvSpPr>
            <a:spLocks noGrp="1"/>
          </p:cNvSpPr>
          <p:nvPr>
            <p:ph type="dt" sz="half" idx="10"/>
          </p:nvPr>
        </p:nvSpPr>
        <p:spPr/>
        <p:txBody>
          <a:bodyPr/>
          <a:lstStyle/>
          <a:p>
            <a:fld id="{B178432C-ADC0-CB45-8EB1-910F868CA7A0}"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50</a:t>
            </a:fld>
            <a:endParaRPr lang="it-IT"/>
          </a:p>
        </p:txBody>
      </p:sp>
    </p:spTree>
    <p:extLst>
      <p:ext uri="{BB962C8B-B14F-4D97-AF65-F5344CB8AC3E}">
        <p14:creationId xmlns:p14="http://schemas.microsoft.com/office/powerpoint/2010/main" val="3708050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772816"/>
            <a:ext cx="8712968" cy="4353347"/>
          </a:xfrm>
        </p:spPr>
        <p:txBody>
          <a:bodyPr>
            <a:normAutofit lnSpcReduction="10000"/>
          </a:bodyPr>
          <a:lstStyle/>
          <a:p>
            <a:r>
              <a:rPr lang="it-IT" sz="2800" dirty="0"/>
              <a:t>Contestualizzazione</a:t>
            </a:r>
          </a:p>
          <a:p>
            <a:r>
              <a:rPr lang="it-IT" sz="2800" dirty="0"/>
              <a:t>Definizioni, attori coinvolti, obiettivi</a:t>
            </a:r>
          </a:p>
          <a:p>
            <a:r>
              <a:rPr lang="it-IT" sz="2800" dirty="0"/>
              <a:t> Riferimenti normativi</a:t>
            </a:r>
          </a:p>
          <a:p>
            <a:r>
              <a:rPr lang="it-IT" sz="2800" dirty="0"/>
              <a:t>Metodologia (fonti dei dati ed analisi)</a:t>
            </a:r>
          </a:p>
          <a:p>
            <a:r>
              <a:rPr lang="it-IT" sz="2800" dirty="0"/>
              <a:t>Diffusione, utilizzo dei risultati e comunicazione</a:t>
            </a:r>
          </a:p>
          <a:p>
            <a:r>
              <a:rPr lang="it-IT" sz="2800" dirty="0"/>
              <a:t>RISULATI PNE 2017</a:t>
            </a:r>
          </a:p>
          <a:p>
            <a:r>
              <a:rPr lang="it-IT" sz="2800" dirty="0"/>
              <a:t>Prospettive future</a:t>
            </a:r>
          </a:p>
          <a:p>
            <a:r>
              <a:rPr lang="it-IT" sz="2800" dirty="0"/>
              <a:t>Navigazione sito (tutorial)</a:t>
            </a:r>
          </a:p>
          <a:p>
            <a:r>
              <a:rPr lang="it-IT" sz="2800" dirty="0"/>
              <a:t>Esercitazione</a:t>
            </a:r>
          </a:p>
          <a:p>
            <a:pPr marL="0" indent="0">
              <a:buNone/>
            </a:pPr>
            <a:endParaRPr lang="it-IT" sz="2800" dirty="0"/>
          </a:p>
          <a:p>
            <a:endParaRPr lang="it-IT" sz="2800" dirty="0"/>
          </a:p>
          <a:p>
            <a:endParaRPr lang="it-IT" sz="2800" dirty="0"/>
          </a:p>
        </p:txBody>
      </p:sp>
      <p:sp>
        <p:nvSpPr>
          <p:cNvPr id="5" name="Segnaposto data 4"/>
          <p:cNvSpPr>
            <a:spLocks noGrp="1"/>
          </p:cNvSpPr>
          <p:nvPr>
            <p:ph type="dt" sz="half" idx="10"/>
          </p:nvPr>
        </p:nvSpPr>
        <p:spPr/>
        <p:txBody>
          <a:bodyPr/>
          <a:lstStyle/>
          <a:p>
            <a:fld id="{46BB3E77-BF8C-8F43-88A8-9A2385CEC0B6}"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51</a:t>
            </a:fld>
            <a:endParaRPr lang="it-IT"/>
          </a:p>
        </p:txBody>
      </p:sp>
      <p:sp>
        <p:nvSpPr>
          <p:cNvPr id="9" name="Titolo 1"/>
          <p:cNvSpPr>
            <a:spLocks noGrp="1"/>
          </p:cNvSpPr>
          <p:nvPr>
            <p:ph type="title"/>
          </p:nvPr>
        </p:nvSpPr>
        <p:spPr>
          <a:xfrm>
            <a:off x="457200" y="274638"/>
            <a:ext cx="8229600" cy="1143000"/>
          </a:xfrm>
        </p:spPr>
        <p:txBody>
          <a:bodyPr/>
          <a:lstStyle/>
          <a:p>
            <a:pPr algn="l"/>
            <a:r>
              <a:rPr lang="it-IT" dirty="0">
                <a:solidFill>
                  <a:srgbClr val="8E0000"/>
                </a:solidFill>
                <a:latin typeface="Century Gothic" charset="0"/>
                <a:ea typeface="Century Gothic" charset="0"/>
                <a:cs typeface="Century Gothic" charset="0"/>
              </a:rPr>
              <a:t>Programma Nazionale Esiti</a:t>
            </a:r>
          </a:p>
        </p:txBody>
      </p:sp>
    </p:spTree>
    <p:extLst>
      <p:ext uri="{BB962C8B-B14F-4D97-AF65-F5344CB8AC3E}">
        <p14:creationId xmlns:p14="http://schemas.microsoft.com/office/powerpoint/2010/main" val="286342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1772816"/>
            <a:ext cx="8424936" cy="4353347"/>
          </a:xfrm>
        </p:spPr>
        <p:txBody>
          <a:bodyPr>
            <a:normAutofit fontScale="92500" lnSpcReduction="10000"/>
          </a:bodyPr>
          <a:lstStyle/>
          <a:p>
            <a:pPr>
              <a:buFont typeface="Wingdings" panose="05000000000000000000" pitchFamily="2" charset="2"/>
              <a:buChar char="§"/>
            </a:pPr>
            <a:r>
              <a:rPr lang="it-IT" sz="2800" dirty="0"/>
              <a:t>Sviluppato da </a:t>
            </a:r>
            <a:r>
              <a:rPr lang="it-IT" sz="3600" b="1" dirty="0" err="1">
                <a:solidFill>
                  <a:srgbClr val="C00000"/>
                </a:solidFill>
              </a:rPr>
              <a:t>Agenas</a:t>
            </a:r>
            <a:r>
              <a:rPr lang="it-IT" sz="2800" dirty="0"/>
              <a:t> per conto del Ministero della Salute</a:t>
            </a:r>
          </a:p>
          <a:p>
            <a:pPr marL="0" indent="0">
              <a:buNone/>
            </a:pPr>
            <a:endParaRPr lang="it-IT" sz="2800" dirty="0"/>
          </a:p>
          <a:p>
            <a:pPr>
              <a:buFont typeface="Wingdings" panose="05000000000000000000" pitchFamily="2" charset="2"/>
              <a:buChar char="§"/>
            </a:pPr>
            <a:r>
              <a:rPr lang="it-IT" sz="2800" dirty="0"/>
              <a:t>Uno strumento operativo a disposizione delle regioni, delle aziende e degli operatori per il miglioramento delle performance e per l’analisi dei profili critici</a:t>
            </a:r>
          </a:p>
          <a:p>
            <a:pPr marL="0" indent="0">
              <a:buNone/>
            </a:pPr>
            <a:endParaRPr lang="it-IT" sz="2800" dirty="0"/>
          </a:p>
          <a:p>
            <a:pPr>
              <a:buFont typeface="Wingdings" panose="05000000000000000000" pitchFamily="2" charset="2"/>
              <a:buChar char="§"/>
            </a:pPr>
            <a:r>
              <a:rPr lang="it-IT" sz="2800" dirty="0"/>
              <a:t>Fornisce a livello nazionale valutazioni comparative di efficacia, sicurezza, efficienza e qualità delle cure prodotte nell’ambito del servizio sanitario.</a:t>
            </a:r>
          </a:p>
        </p:txBody>
      </p:sp>
      <p:sp>
        <p:nvSpPr>
          <p:cNvPr id="5" name="CasellaDiTesto 4"/>
          <p:cNvSpPr txBox="1"/>
          <p:nvPr/>
        </p:nvSpPr>
        <p:spPr>
          <a:xfrm>
            <a:off x="7416316" y="6236184"/>
            <a:ext cx="1512168" cy="369332"/>
          </a:xfrm>
          <a:prstGeom prst="rect">
            <a:avLst/>
          </a:prstGeom>
          <a:noFill/>
        </p:spPr>
        <p:txBody>
          <a:bodyPr wrap="square" rtlCol="0">
            <a:spAutoFit/>
          </a:bodyPr>
          <a:lstStyle/>
          <a:p>
            <a:pPr algn="r"/>
            <a:r>
              <a:rPr lang="it-IT" dirty="0">
                <a:solidFill>
                  <a:schemeClr val="accent1"/>
                </a:solidFill>
              </a:rPr>
              <a:t>[PNE 204]</a:t>
            </a:r>
          </a:p>
        </p:txBody>
      </p:sp>
      <p:sp>
        <p:nvSpPr>
          <p:cNvPr id="6" name="Segnaposto data 5"/>
          <p:cNvSpPr>
            <a:spLocks noGrp="1"/>
          </p:cNvSpPr>
          <p:nvPr>
            <p:ph type="dt" sz="half" idx="10"/>
          </p:nvPr>
        </p:nvSpPr>
        <p:spPr/>
        <p:txBody>
          <a:bodyPr/>
          <a:lstStyle/>
          <a:p>
            <a:fld id="{3B5ED494-C1F7-6745-9044-F55E8F2C2055}" type="datetime1">
              <a:rPr lang="it-IT" smtClean="0"/>
              <a:t>03/04/19</a:t>
            </a:fld>
            <a:endParaRPr lang="it-IT"/>
          </a:p>
        </p:txBody>
      </p:sp>
      <p:sp>
        <p:nvSpPr>
          <p:cNvPr id="7" name="Segnaposto piè di pagina 6"/>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8" name="Segnaposto numero diapositiva 7"/>
          <p:cNvSpPr>
            <a:spLocks noGrp="1"/>
          </p:cNvSpPr>
          <p:nvPr>
            <p:ph type="sldNum" sz="quarter" idx="12"/>
          </p:nvPr>
        </p:nvSpPr>
        <p:spPr/>
        <p:txBody>
          <a:bodyPr/>
          <a:lstStyle/>
          <a:p>
            <a:fld id="{B6FE76F3-D535-43CA-9E40-8F9EEFD35580}" type="slidenum">
              <a:rPr lang="it-IT" smtClean="0"/>
              <a:t>52</a:t>
            </a:fld>
            <a:endParaRPr lang="it-IT"/>
          </a:p>
        </p:txBody>
      </p:sp>
      <p:sp>
        <p:nvSpPr>
          <p:cNvPr id="10" name="Titolo 1"/>
          <p:cNvSpPr>
            <a:spLocks noGrp="1"/>
          </p:cNvSpPr>
          <p:nvPr>
            <p:ph type="title"/>
          </p:nvPr>
        </p:nvSpPr>
        <p:spPr>
          <a:xfrm>
            <a:off x="457200" y="274638"/>
            <a:ext cx="8229600" cy="1143000"/>
          </a:xfrm>
        </p:spPr>
        <p:txBody>
          <a:bodyPr/>
          <a:lstStyle/>
          <a:p>
            <a:pPr algn="l"/>
            <a:r>
              <a:rPr lang="it-IT" dirty="0">
                <a:solidFill>
                  <a:srgbClr val="8E0000"/>
                </a:solidFill>
                <a:latin typeface="Century Gothic" charset="0"/>
                <a:ea typeface="Century Gothic" charset="0"/>
                <a:cs typeface="Century Gothic" charset="0"/>
              </a:rPr>
              <a:t>Programma Nazionale Esiti</a:t>
            </a:r>
          </a:p>
        </p:txBody>
      </p:sp>
    </p:spTree>
    <p:extLst>
      <p:ext uri="{BB962C8B-B14F-4D97-AF65-F5344CB8AC3E}">
        <p14:creationId xmlns:p14="http://schemas.microsoft.com/office/powerpoint/2010/main" val="21011461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9" y="-27384"/>
            <a:ext cx="9153669" cy="1657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80" y="1844824"/>
            <a:ext cx="8459900" cy="4376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p:cNvSpPr txBox="1"/>
          <p:nvPr/>
        </p:nvSpPr>
        <p:spPr>
          <a:xfrm>
            <a:off x="432580" y="6084585"/>
            <a:ext cx="5435564" cy="584775"/>
          </a:xfrm>
          <a:prstGeom prst="rect">
            <a:avLst/>
          </a:prstGeom>
          <a:solidFill>
            <a:schemeClr val="bg1"/>
          </a:solidFill>
        </p:spPr>
        <p:txBody>
          <a:bodyPr wrap="square" rtlCol="0">
            <a:spAutoFit/>
          </a:bodyPr>
          <a:lstStyle/>
          <a:p>
            <a:r>
              <a:rPr lang="it-IT" sz="3200" b="1" dirty="0">
                <a:solidFill>
                  <a:prstClr val="black"/>
                </a:solidFill>
              </a:rPr>
              <a:t>@ </a:t>
            </a:r>
            <a:r>
              <a:rPr lang="it-IT" sz="3200" dirty="0">
                <a:solidFill>
                  <a:prstClr val="black"/>
                </a:solidFill>
                <a:hlinkClick r:id="rId4"/>
              </a:rPr>
              <a:t>http://www.agenas.it/</a:t>
            </a:r>
            <a:r>
              <a:rPr lang="it-IT" sz="3200" dirty="0">
                <a:solidFill>
                  <a:prstClr val="black"/>
                </a:solidFill>
              </a:rPr>
              <a:t> </a:t>
            </a:r>
            <a:endParaRPr lang="it-IT" sz="2400" dirty="0"/>
          </a:p>
        </p:txBody>
      </p:sp>
      <p:sp>
        <p:nvSpPr>
          <p:cNvPr id="2" name="Segnaposto data 1"/>
          <p:cNvSpPr>
            <a:spLocks noGrp="1"/>
          </p:cNvSpPr>
          <p:nvPr>
            <p:ph type="dt" sz="half" idx="10"/>
          </p:nvPr>
        </p:nvSpPr>
        <p:spPr/>
        <p:txBody>
          <a:bodyPr/>
          <a:lstStyle/>
          <a:p>
            <a:fld id="{404D5EB0-85EB-1347-9AB2-C3854E5970F5}" type="datetime1">
              <a:rPr lang="it-IT" smtClean="0"/>
              <a:t>03/04/19</a:t>
            </a:fld>
            <a:endParaRPr lang="it-IT"/>
          </a:p>
        </p:txBody>
      </p:sp>
      <p:sp>
        <p:nvSpPr>
          <p:cNvPr id="3" name="Segnaposto piè di pagina 2"/>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4" name="Segnaposto numero diapositiva 3"/>
          <p:cNvSpPr>
            <a:spLocks noGrp="1"/>
          </p:cNvSpPr>
          <p:nvPr>
            <p:ph type="sldNum" sz="quarter" idx="12"/>
          </p:nvPr>
        </p:nvSpPr>
        <p:spPr/>
        <p:txBody>
          <a:bodyPr/>
          <a:lstStyle/>
          <a:p>
            <a:fld id="{B6FE76F3-D535-43CA-9E40-8F9EEFD35580}" type="slidenum">
              <a:rPr lang="it-IT" smtClean="0"/>
              <a:t>53</a:t>
            </a:fld>
            <a:endParaRPr lang="it-IT"/>
          </a:p>
        </p:txBody>
      </p:sp>
    </p:spTree>
    <p:extLst>
      <p:ext uri="{BB962C8B-B14F-4D97-AF65-F5344CB8AC3E}">
        <p14:creationId xmlns:p14="http://schemas.microsoft.com/office/powerpoint/2010/main" val="1077133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9" y="-27384"/>
            <a:ext cx="9153669" cy="1657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162175"/>
            <a:ext cx="3954933" cy="3881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3079" y="2204864"/>
            <a:ext cx="3567353" cy="2589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ccia a destra 1"/>
          <p:cNvSpPr/>
          <p:nvPr/>
        </p:nvSpPr>
        <p:spPr>
          <a:xfrm rot="1478389">
            <a:off x="3191538" y="3440576"/>
            <a:ext cx="1809098" cy="1208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3" name="Ovale 2"/>
          <p:cNvSpPr/>
          <p:nvPr/>
        </p:nvSpPr>
        <p:spPr>
          <a:xfrm>
            <a:off x="5004048" y="3717032"/>
            <a:ext cx="1008112"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 name="Connettore 1 4"/>
          <p:cNvCxnSpPr/>
          <p:nvPr/>
        </p:nvCxnSpPr>
        <p:spPr>
          <a:xfrm>
            <a:off x="854735" y="3284984"/>
            <a:ext cx="23491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43414"/>
            <a:ext cx="9143999" cy="541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egnaposto data 3"/>
          <p:cNvSpPr>
            <a:spLocks noGrp="1"/>
          </p:cNvSpPr>
          <p:nvPr>
            <p:ph type="dt" sz="half" idx="10"/>
          </p:nvPr>
        </p:nvSpPr>
        <p:spPr/>
        <p:txBody>
          <a:bodyPr/>
          <a:lstStyle/>
          <a:p>
            <a:fld id="{28BBF39B-AA28-724F-AAEE-5461035A5511}"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54</a:t>
            </a:fld>
            <a:endParaRPr lang="it-IT"/>
          </a:p>
        </p:txBody>
      </p:sp>
    </p:spTree>
    <p:extLst>
      <p:ext uri="{BB962C8B-B14F-4D97-AF65-F5344CB8AC3E}">
        <p14:creationId xmlns:p14="http://schemas.microsoft.com/office/powerpoint/2010/main" val="2016812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1417638"/>
            <a:ext cx="8424936" cy="4708525"/>
          </a:xfrm>
        </p:spPr>
        <p:txBody>
          <a:bodyPr>
            <a:normAutofit lnSpcReduction="10000"/>
          </a:bodyPr>
          <a:lstStyle/>
          <a:p>
            <a:r>
              <a:rPr lang="it-IT" sz="2400" dirty="0"/>
              <a:t>Il Programma Nazionale Esiti (PNE) fornisce a livello nazionale </a:t>
            </a:r>
            <a:r>
              <a:rPr lang="it-IT" sz="2400" b="1" dirty="0">
                <a:solidFill>
                  <a:srgbClr val="8E0000"/>
                </a:solidFill>
              </a:rPr>
              <a:t>valutazioni comparative di efficacia, sicurezza, efficienza e qualità delle cure </a:t>
            </a:r>
            <a:r>
              <a:rPr lang="it-IT" sz="2400" dirty="0"/>
              <a:t>prodotte nell’ambito del servizio sanitario</a:t>
            </a:r>
          </a:p>
          <a:p>
            <a:endParaRPr lang="it-IT" sz="2400" dirty="0"/>
          </a:p>
          <a:p>
            <a:r>
              <a:rPr lang="it-IT" sz="2400" dirty="0"/>
              <a:t>Gli ambiti di valutazione sono, per quanto riguarda la </a:t>
            </a:r>
            <a:r>
              <a:rPr lang="it-IT" sz="2400" b="1" dirty="0">
                <a:solidFill>
                  <a:srgbClr val="8E0000"/>
                </a:solidFill>
              </a:rPr>
              <a:t>funzione di produzione</a:t>
            </a:r>
            <a:r>
              <a:rPr lang="it-IT" sz="2400" dirty="0"/>
              <a:t>, le singole aziende ospedaliere/stabilimenti ospedalieri e, per quanto </a:t>
            </a:r>
            <a:r>
              <a:rPr lang="it-IT" sz="2400" b="1" dirty="0">
                <a:solidFill>
                  <a:srgbClr val="8E0000"/>
                </a:solidFill>
              </a:rPr>
              <a:t>riguarda la funzione di tutela o committenza</a:t>
            </a:r>
            <a:r>
              <a:rPr lang="it-IT" sz="2400" dirty="0"/>
              <a:t>, le aziende sanitarie locali/province</a:t>
            </a:r>
          </a:p>
          <a:p>
            <a:endParaRPr lang="it-IT" sz="2400" dirty="0"/>
          </a:p>
          <a:p>
            <a:r>
              <a:rPr lang="it-IT" sz="2400" dirty="0"/>
              <a:t>Gli </a:t>
            </a:r>
            <a:r>
              <a:rPr lang="it-IT" sz="2400" b="1" dirty="0">
                <a:solidFill>
                  <a:srgbClr val="8E0000"/>
                </a:solidFill>
              </a:rPr>
              <a:t>indicatori</a:t>
            </a:r>
            <a:r>
              <a:rPr lang="it-IT" sz="2400" dirty="0"/>
              <a:t> sono discussi nell’ambito del Comitato PNE, composto dai rappresentanti di Regioni, Province Autonome, Ministero della Salute e istituzioni scientifiche</a:t>
            </a:r>
          </a:p>
          <a:p>
            <a:pPr>
              <a:buFont typeface="Wingdings" panose="05000000000000000000" pitchFamily="2" charset="2"/>
              <a:buChar char="§"/>
            </a:pPr>
            <a:endParaRPr lang="it-IT" sz="2800" dirty="0"/>
          </a:p>
        </p:txBody>
      </p:sp>
      <p:sp>
        <p:nvSpPr>
          <p:cNvPr id="6" name="Segnaposto data 5"/>
          <p:cNvSpPr>
            <a:spLocks noGrp="1"/>
          </p:cNvSpPr>
          <p:nvPr>
            <p:ph type="dt" sz="half" idx="10"/>
          </p:nvPr>
        </p:nvSpPr>
        <p:spPr/>
        <p:txBody>
          <a:bodyPr/>
          <a:lstStyle/>
          <a:p>
            <a:fld id="{3B5ED494-C1F7-6745-9044-F55E8F2C2055}" type="datetime1">
              <a:rPr lang="it-IT" smtClean="0"/>
              <a:t>03/04/19</a:t>
            </a:fld>
            <a:endParaRPr lang="it-IT"/>
          </a:p>
        </p:txBody>
      </p:sp>
      <p:sp>
        <p:nvSpPr>
          <p:cNvPr id="7" name="Segnaposto piè di pagina 6"/>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8" name="Segnaposto numero diapositiva 7"/>
          <p:cNvSpPr>
            <a:spLocks noGrp="1"/>
          </p:cNvSpPr>
          <p:nvPr>
            <p:ph type="sldNum" sz="quarter" idx="12"/>
          </p:nvPr>
        </p:nvSpPr>
        <p:spPr/>
        <p:txBody>
          <a:bodyPr/>
          <a:lstStyle/>
          <a:p>
            <a:fld id="{B6FE76F3-D535-43CA-9E40-8F9EEFD35580}" type="slidenum">
              <a:rPr lang="it-IT" smtClean="0"/>
              <a:t>55</a:t>
            </a:fld>
            <a:endParaRPr lang="it-IT" dirty="0"/>
          </a:p>
        </p:txBody>
      </p:sp>
      <p:sp>
        <p:nvSpPr>
          <p:cNvPr id="10" name="Titolo 1"/>
          <p:cNvSpPr>
            <a:spLocks noGrp="1"/>
          </p:cNvSpPr>
          <p:nvPr>
            <p:ph type="title"/>
          </p:nvPr>
        </p:nvSpPr>
        <p:spPr>
          <a:xfrm>
            <a:off x="457200" y="274638"/>
            <a:ext cx="8229600" cy="1143000"/>
          </a:xfrm>
        </p:spPr>
        <p:txBody>
          <a:bodyPr/>
          <a:lstStyle/>
          <a:p>
            <a:pPr algn="l"/>
            <a:r>
              <a:rPr lang="it-IT" dirty="0">
                <a:solidFill>
                  <a:srgbClr val="8E0000"/>
                </a:solidFill>
                <a:latin typeface="Century Gothic" charset="0"/>
                <a:ea typeface="Century Gothic" charset="0"/>
                <a:cs typeface="Century Gothic" charset="0"/>
              </a:rPr>
              <a:t>Programma Nazionale Esiti</a:t>
            </a:r>
          </a:p>
        </p:txBody>
      </p:sp>
    </p:spTree>
    <p:extLst>
      <p:ext uri="{BB962C8B-B14F-4D97-AF65-F5344CB8AC3E}">
        <p14:creationId xmlns:p14="http://schemas.microsoft.com/office/powerpoint/2010/main" val="3550019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47105" y="1844824"/>
            <a:ext cx="8424936" cy="4281339"/>
          </a:xfrm>
        </p:spPr>
        <p:txBody>
          <a:bodyPr>
            <a:normAutofit/>
          </a:bodyPr>
          <a:lstStyle/>
          <a:p>
            <a:r>
              <a:rPr lang="it-IT" sz="2200" dirty="0"/>
              <a:t>Progettazione, gestione, definizione degli indicatori, analisi dei dati e gestione del sito web sono svolte dal Dipartimento di Epidemiologia del SSR della Regione Lazio, in qualità di centro operativo PNE di AGENAS</a:t>
            </a:r>
          </a:p>
          <a:p>
            <a:endParaRPr lang="it-IT" sz="2200" dirty="0"/>
          </a:p>
          <a:p>
            <a:r>
              <a:rPr lang="it-IT" sz="2200" dirty="0"/>
              <a:t>Le misure di PNE sono strumenti di valutazione a supporto di programmi di auditing clinico e organizzativo finalizzati al miglioramento dell’efficacia e dell’equità nel SSN</a:t>
            </a:r>
          </a:p>
          <a:p>
            <a:endParaRPr lang="it-IT" sz="2200" dirty="0"/>
          </a:p>
          <a:p>
            <a:r>
              <a:rPr lang="it-IT" sz="2200" dirty="0"/>
              <a:t>PNE non produce classifiche, graduatorie o pagelle</a:t>
            </a:r>
          </a:p>
          <a:p>
            <a:pPr>
              <a:buFont typeface="Wingdings" panose="05000000000000000000" pitchFamily="2" charset="2"/>
              <a:buChar char="§"/>
            </a:pPr>
            <a:endParaRPr lang="it-IT" sz="2800" dirty="0"/>
          </a:p>
        </p:txBody>
      </p:sp>
      <p:sp>
        <p:nvSpPr>
          <p:cNvPr id="6" name="Segnaposto data 5"/>
          <p:cNvSpPr>
            <a:spLocks noGrp="1"/>
          </p:cNvSpPr>
          <p:nvPr>
            <p:ph type="dt" sz="half" idx="10"/>
          </p:nvPr>
        </p:nvSpPr>
        <p:spPr/>
        <p:txBody>
          <a:bodyPr/>
          <a:lstStyle/>
          <a:p>
            <a:fld id="{3B5ED494-C1F7-6745-9044-F55E8F2C2055}" type="datetime1">
              <a:rPr lang="it-IT" smtClean="0"/>
              <a:t>03/04/19</a:t>
            </a:fld>
            <a:endParaRPr lang="it-IT"/>
          </a:p>
        </p:txBody>
      </p:sp>
      <p:sp>
        <p:nvSpPr>
          <p:cNvPr id="7" name="Segnaposto piè di pagina 6"/>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8" name="Segnaposto numero diapositiva 7"/>
          <p:cNvSpPr>
            <a:spLocks noGrp="1"/>
          </p:cNvSpPr>
          <p:nvPr>
            <p:ph type="sldNum" sz="quarter" idx="12"/>
          </p:nvPr>
        </p:nvSpPr>
        <p:spPr/>
        <p:txBody>
          <a:bodyPr/>
          <a:lstStyle/>
          <a:p>
            <a:fld id="{B6FE76F3-D535-43CA-9E40-8F9EEFD35580}" type="slidenum">
              <a:rPr lang="it-IT" smtClean="0"/>
              <a:t>56</a:t>
            </a:fld>
            <a:endParaRPr lang="it-IT"/>
          </a:p>
        </p:txBody>
      </p:sp>
      <p:sp>
        <p:nvSpPr>
          <p:cNvPr id="10" name="Titolo 1"/>
          <p:cNvSpPr>
            <a:spLocks noGrp="1"/>
          </p:cNvSpPr>
          <p:nvPr>
            <p:ph type="title"/>
          </p:nvPr>
        </p:nvSpPr>
        <p:spPr>
          <a:xfrm>
            <a:off x="457200" y="274638"/>
            <a:ext cx="8229600" cy="1143000"/>
          </a:xfrm>
        </p:spPr>
        <p:txBody>
          <a:bodyPr/>
          <a:lstStyle/>
          <a:p>
            <a:pPr algn="l"/>
            <a:r>
              <a:rPr lang="it-IT" dirty="0">
                <a:solidFill>
                  <a:srgbClr val="8E0000"/>
                </a:solidFill>
                <a:latin typeface="Century Gothic" charset="0"/>
                <a:ea typeface="Century Gothic" charset="0"/>
                <a:cs typeface="Century Gothic" charset="0"/>
              </a:rPr>
              <a:t>Programma Nazionale Esiti</a:t>
            </a:r>
          </a:p>
        </p:txBody>
      </p:sp>
    </p:spTree>
    <p:extLst>
      <p:ext uri="{BB962C8B-B14F-4D97-AF65-F5344CB8AC3E}">
        <p14:creationId xmlns:p14="http://schemas.microsoft.com/office/powerpoint/2010/main" val="25935881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dirty="0">
                <a:solidFill>
                  <a:srgbClr val="8E0000"/>
                </a:solidFill>
                <a:latin typeface="Century Gothic" charset="0"/>
                <a:ea typeface="Century Gothic" charset="0"/>
                <a:cs typeface="Century Gothic" charset="0"/>
              </a:rPr>
              <a:t>Obiettivi del PNE</a:t>
            </a:r>
          </a:p>
        </p:txBody>
      </p:sp>
      <p:sp>
        <p:nvSpPr>
          <p:cNvPr id="3" name="Segnaposto contenuto 2"/>
          <p:cNvSpPr>
            <a:spLocks noGrp="1"/>
          </p:cNvSpPr>
          <p:nvPr>
            <p:ph idx="1"/>
          </p:nvPr>
        </p:nvSpPr>
        <p:spPr>
          <a:xfrm>
            <a:off x="457200" y="1287190"/>
            <a:ext cx="8229600" cy="5069160"/>
          </a:xfrm>
        </p:spPr>
        <p:txBody>
          <a:bodyPr>
            <a:normAutofit fontScale="85000" lnSpcReduction="20000"/>
          </a:bodyPr>
          <a:lstStyle/>
          <a:p>
            <a:pPr marL="514350" indent="-514350">
              <a:buFont typeface="+mj-lt"/>
              <a:buAutoNum type="arabicPeriod"/>
            </a:pPr>
            <a:r>
              <a:rPr lang="it-IT" dirty="0"/>
              <a:t>Valutazione osservazionale dell’efficacia ‘teorica’ (</a:t>
            </a:r>
            <a:r>
              <a:rPr lang="it-IT" b="1" i="1" dirty="0" err="1">
                <a:solidFill>
                  <a:srgbClr val="FF0000"/>
                </a:solidFill>
              </a:rPr>
              <a:t>efficacy</a:t>
            </a:r>
            <a:r>
              <a:rPr lang="it-IT" dirty="0"/>
              <a:t>) di interventi sanitari per i quali non sono possibili/disponibili valutazioni sperimentali</a:t>
            </a:r>
          </a:p>
          <a:p>
            <a:pPr marL="0" indent="0">
              <a:buNone/>
            </a:pPr>
            <a:endParaRPr lang="it-IT" sz="1200" dirty="0"/>
          </a:p>
          <a:p>
            <a:pPr lvl="1">
              <a:buFont typeface="Wingdings" panose="05000000000000000000" pitchFamily="2" charset="2"/>
              <a:buChar char="§"/>
            </a:pPr>
            <a:r>
              <a:rPr lang="it-IT" dirty="0">
                <a:solidFill>
                  <a:schemeClr val="accent1"/>
                </a:solidFill>
              </a:rPr>
              <a:t>Valutare nuovi trattamenti/tecnologie per i quali non sono possibili studi sperimentali</a:t>
            </a:r>
          </a:p>
          <a:p>
            <a:pPr lvl="1">
              <a:buFont typeface="Wingdings" panose="05000000000000000000" pitchFamily="2" charset="2"/>
              <a:buChar char="§"/>
            </a:pPr>
            <a:endParaRPr lang="it-IT" dirty="0"/>
          </a:p>
          <a:p>
            <a:pPr marL="514350" indent="-514350">
              <a:buFont typeface="+mj-lt"/>
              <a:buAutoNum type="arabicPeriod" startAt="2"/>
            </a:pPr>
            <a:r>
              <a:rPr lang="it-IT" dirty="0"/>
              <a:t>Valutazione osservazionale dell’efficacia ‘operativa’ (</a:t>
            </a:r>
            <a:r>
              <a:rPr lang="it-IT" b="1" i="1" dirty="0" err="1">
                <a:solidFill>
                  <a:srgbClr val="FF0000"/>
                </a:solidFill>
              </a:rPr>
              <a:t>effectiveness</a:t>
            </a:r>
            <a:r>
              <a:rPr lang="it-IT" dirty="0"/>
              <a:t>) di interventi sanitari per i quali sono disponibili valutazioni sperimentali di efficacia</a:t>
            </a:r>
          </a:p>
          <a:p>
            <a:pPr marL="0" indent="0">
              <a:buNone/>
            </a:pPr>
            <a:endParaRPr lang="it-IT" sz="1200" dirty="0"/>
          </a:p>
          <a:p>
            <a:pPr lvl="1">
              <a:buFont typeface="Wingdings" panose="05000000000000000000" pitchFamily="2" charset="2"/>
              <a:buChar char="§"/>
            </a:pPr>
            <a:r>
              <a:rPr lang="it-IT" dirty="0">
                <a:solidFill>
                  <a:schemeClr val="accent1"/>
                </a:solidFill>
              </a:rPr>
              <a:t>Valutare la differenza tra l’efficacia dei trattamenti quando stimata in condizioni sperimentali rispetto a quella osservata nel ‘mondo reale’ dei servizi ed il relativo impatto </a:t>
            </a:r>
          </a:p>
          <a:p>
            <a:pPr marL="514350" indent="-514350">
              <a:buFont typeface="+mj-lt"/>
              <a:buAutoNum type="arabicPeriod"/>
            </a:pPr>
            <a:endParaRPr lang="it-IT" dirty="0"/>
          </a:p>
          <a:p>
            <a:pPr marL="514350" indent="-514350">
              <a:buFont typeface="+mj-lt"/>
              <a:buAutoNum type="arabicPeriod"/>
            </a:pPr>
            <a:endParaRPr lang="it-IT" dirty="0"/>
          </a:p>
        </p:txBody>
      </p:sp>
      <p:sp>
        <p:nvSpPr>
          <p:cNvPr id="5" name="Segnaposto data 4"/>
          <p:cNvSpPr>
            <a:spLocks noGrp="1"/>
          </p:cNvSpPr>
          <p:nvPr>
            <p:ph type="dt" sz="half" idx="10"/>
          </p:nvPr>
        </p:nvSpPr>
        <p:spPr/>
        <p:txBody>
          <a:bodyPr/>
          <a:lstStyle/>
          <a:p>
            <a:fld id="{9B68C748-2DF1-FD41-96C0-6206E2DAF4D3}"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57</a:t>
            </a:fld>
            <a:endParaRPr lang="it-IT"/>
          </a:p>
        </p:txBody>
      </p:sp>
    </p:spTree>
    <p:extLst>
      <p:ext uri="{BB962C8B-B14F-4D97-AF65-F5344CB8AC3E}">
        <p14:creationId xmlns:p14="http://schemas.microsoft.com/office/powerpoint/2010/main" val="11585954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395536" y="1412776"/>
            <a:ext cx="8229600" cy="1143000"/>
          </a:xfrm>
        </p:spPr>
        <p:txBody>
          <a:bodyPr>
            <a:normAutofit/>
          </a:bodyPr>
          <a:lstStyle/>
          <a:p>
            <a:pPr algn="l"/>
            <a:r>
              <a:rPr lang="it-IT" sz="2800" i="1" dirty="0"/>
              <a:t>## approfondimento</a:t>
            </a:r>
          </a:p>
        </p:txBody>
      </p:sp>
      <p:sp>
        <p:nvSpPr>
          <p:cNvPr id="3" name="Segnaposto contenuto 2"/>
          <p:cNvSpPr>
            <a:spLocks noGrp="1"/>
          </p:cNvSpPr>
          <p:nvPr>
            <p:ph idx="1"/>
          </p:nvPr>
        </p:nvSpPr>
        <p:spPr>
          <a:xfrm>
            <a:off x="457200" y="2852936"/>
            <a:ext cx="8229600" cy="1008112"/>
          </a:xfrm>
        </p:spPr>
        <p:txBody>
          <a:bodyPr>
            <a:noAutofit/>
          </a:bodyPr>
          <a:lstStyle/>
          <a:p>
            <a:pPr marL="0" indent="0" algn="ctr">
              <a:buNone/>
            </a:pPr>
            <a:r>
              <a:rPr lang="it-IT" sz="5400" b="1" i="1" dirty="0" err="1">
                <a:solidFill>
                  <a:srgbClr val="FF0000"/>
                </a:solidFill>
              </a:rPr>
              <a:t>Efficacy</a:t>
            </a:r>
            <a:r>
              <a:rPr lang="it-IT" sz="5400" dirty="0"/>
              <a:t> ≠ </a:t>
            </a:r>
            <a:r>
              <a:rPr lang="it-IT" sz="5400" b="1" i="1" dirty="0" err="1">
                <a:solidFill>
                  <a:srgbClr val="FF0000"/>
                </a:solidFill>
              </a:rPr>
              <a:t>Effectiveness</a:t>
            </a:r>
            <a:endParaRPr lang="it-IT" sz="5400" dirty="0"/>
          </a:p>
        </p:txBody>
      </p:sp>
      <p:sp>
        <p:nvSpPr>
          <p:cNvPr id="4" name="Segnaposto data 3"/>
          <p:cNvSpPr>
            <a:spLocks noGrp="1"/>
          </p:cNvSpPr>
          <p:nvPr>
            <p:ph type="dt" sz="half" idx="10"/>
          </p:nvPr>
        </p:nvSpPr>
        <p:spPr/>
        <p:txBody>
          <a:bodyPr/>
          <a:lstStyle/>
          <a:p>
            <a:fld id="{6560B825-5899-D944-83FD-9F032652C608}"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58</a:t>
            </a:fld>
            <a:endParaRPr lang="it-IT"/>
          </a:p>
        </p:txBody>
      </p:sp>
    </p:spTree>
    <p:extLst>
      <p:ext uri="{BB962C8B-B14F-4D97-AF65-F5344CB8AC3E}">
        <p14:creationId xmlns:p14="http://schemas.microsoft.com/office/powerpoint/2010/main" val="26300181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dirty="0">
                <a:solidFill>
                  <a:srgbClr val="8E0000"/>
                </a:solidFill>
                <a:latin typeface="Century Gothic" charset="0"/>
                <a:ea typeface="Century Gothic" charset="0"/>
                <a:cs typeface="Century Gothic" charset="0"/>
              </a:rPr>
              <a:t>Obiettivi del PNE</a:t>
            </a:r>
          </a:p>
        </p:txBody>
      </p:sp>
      <p:sp>
        <p:nvSpPr>
          <p:cNvPr id="3" name="Segnaposto contenuto 2"/>
          <p:cNvSpPr>
            <a:spLocks noGrp="1"/>
          </p:cNvSpPr>
          <p:nvPr>
            <p:ph idx="1"/>
          </p:nvPr>
        </p:nvSpPr>
        <p:spPr>
          <a:xfrm>
            <a:off x="457200" y="1412776"/>
            <a:ext cx="8229600" cy="4925144"/>
          </a:xfrm>
        </p:spPr>
        <p:txBody>
          <a:bodyPr>
            <a:normAutofit/>
          </a:bodyPr>
          <a:lstStyle/>
          <a:p>
            <a:pPr marL="514350" indent="-514350">
              <a:buFont typeface="+mj-lt"/>
              <a:buAutoNum type="arabicPeriod" startAt="3"/>
            </a:pPr>
            <a:r>
              <a:rPr lang="it-IT" sz="2900" dirty="0"/>
              <a:t>Valutazione </a:t>
            </a:r>
            <a:r>
              <a:rPr lang="it-IT" sz="2900" b="1" dirty="0">
                <a:solidFill>
                  <a:srgbClr val="C00000"/>
                </a:solidFill>
              </a:rPr>
              <a:t>comparativa</a:t>
            </a:r>
            <a:r>
              <a:rPr lang="it-IT" sz="2900" dirty="0"/>
              <a:t> tra soggetti erogatori e/o tra professionisti</a:t>
            </a:r>
          </a:p>
          <a:p>
            <a:pPr marL="0" indent="0">
              <a:buNone/>
            </a:pPr>
            <a:endParaRPr lang="it-IT" sz="1000" dirty="0"/>
          </a:p>
          <a:p>
            <a:pPr lvl="1">
              <a:buFont typeface="Wingdings" panose="05000000000000000000" pitchFamily="2" charset="2"/>
              <a:buChar char="§"/>
            </a:pPr>
            <a:r>
              <a:rPr lang="it-IT" sz="2600" dirty="0">
                <a:solidFill>
                  <a:schemeClr val="accent1"/>
                </a:solidFill>
              </a:rPr>
              <a:t>Con applicazioni possibili in termine di:</a:t>
            </a:r>
          </a:p>
          <a:p>
            <a:pPr lvl="2">
              <a:buFont typeface="Wingdings" panose="05000000000000000000" pitchFamily="2" charset="2"/>
              <a:buChar char="§"/>
            </a:pPr>
            <a:r>
              <a:rPr lang="it-IT" sz="2600" dirty="0">
                <a:solidFill>
                  <a:schemeClr val="accent1"/>
                </a:solidFill>
              </a:rPr>
              <a:t>ACCREDITAMENTO</a:t>
            </a:r>
          </a:p>
          <a:p>
            <a:pPr lvl="2">
              <a:buFont typeface="Wingdings" panose="05000000000000000000" pitchFamily="2" charset="2"/>
              <a:buChar char="§"/>
            </a:pPr>
            <a:r>
              <a:rPr lang="it-IT" sz="2600" dirty="0">
                <a:solidFill>
                  <a:schemeClr val="accent1"/>
                </a:solidFill>
              </a:rPr>
              <a:t>REMUNERAZIONE</a:t>
            </a:r>
          </a:p>
          <a:p>
            <a:pPr lvl="2">
              <a:buFont typeface="Wingdings" panose="05000000000000000000" pitchFamily="2" charset="2"/>
              <a:buChar char="§"/>
            </a:pPr>
            <a:r>
              <a:rPr lang="it-IT" sz="2600" dirty="0">
                <a:solidFill>
                  <a:schemeClr val="accent1"/>
                </a:solidFill>
              </a:rPr>
              <a:t>INFORMAZIONE dei cittadini/utenti</a:t>
            </a:r>
          </a:p>
          <a:p>
            <a:pPr lvl="1">
              <a:buFont typeface="Wingdings" panose="05000000000000000000" pitchFamily="2" charset="2"/>
              <a:buChar char="§"/>
            </a:pPr>
            <a:r>
              <a:rPr lang="it-IT" sz="2600" dirty="0">
                <a:solidFill>
                  <a:schemeClr val="accent1"/>
                </a:solidFill>
              </a:rPr>
              <a:t>Con pubblicazione dei risultati di esito di tutte le strutture per ‘</a:t>
            </a:r>
            <a:r>
              <a:rPr lang="it-IT" sz="2600" dirty="0" err="1">
                <a:solidFill>
                  <a:schemeClr val="accent1"/>
                </a:solidFill>
              </a:rPr>
              <a:t>empowerment</a:t>
            </a:r>
            <a:r>
              <a:rPr lang="it-IT" sz="2600" dirty="0">
                <a:solidFill>
                  <a:schemeClr val="accent1"/>
                </a:solidFill>
              </a:rPr>
              <a:t>’ dei cittadini e delle loro associazioni nella scelta e nella valutazione dei servizi</a:t>
            </a:r>
          </a:p>
          <a:p>
            <a:pPr marL="457200" lvl="1" indent="0">
              <a:buNone/>
            </a:pPr>
            <a:endParaRPr lang="it-IT" sz="2300" dirty="0"/>
          </a:p>
        </p:txBody>
      </p:sp>
      <p:sp>
        <p:nvSpPr>
          <p:cNvPr id="5" name="Segnaposto data 4"/>
          <p:cNvSpPr>
            <a:spLocks noGrp="1"/>
          </p:cNvSpPr>
          <p:nvPr>
            <p:ph type="dt" sz="half" idx="10"/>
          </p:nvPr>
        </p:nvSpPr>
        <p:spPr/>
        <p:txBody>
          <a:bodyPr/>
          <a:lstStyle/>
          <a:p>
            <a:fld id="{2ABC07EB-C58F-7C4E-9763-C30AE11FB08E}"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59</a:t>
            </a:fld>
            <a:endParaRPr lang="it-IT"/>
          </a:p>
        </p:txBody>
      </p:sp>
    </p:spTree>
    <p:extLst>
      <p:ext uri="{BB962C8B-B14F-4D97-AF65-F5344CB8AC3E}">
        <p14:creationId xmlns:p14="http://schemas.microsoft.com/office/powerpoint/2010/main" val="4262140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251520" y="2348880"/>
            <a:ext cx="8892480" cy="4114800"/>
          </a:xfrm>
        </p:spPr>
        <p:txBody>
          <a:bodyPr>
            <a:normAutofit/>
          </a:bodyPr>
          <a:lstStyle/>
          <a:p>
            <a:pPr>
              <a:lnSpc>
                <a:spcPct val="90000"/>
              </a:lnSpc>
              <a:buClr>
                <a:schemeClr val="tx1"/>
              </a:buClr>
              <a:buFont typeface="Times" charset="0"/>
              <a:buChar char="•"/>
              <a:defRPr/>
            </a:pPr>
            <a:r>
              <a:rPr lang="it-IT" dirty="0">
                <a:solidFill>
                  <a:srgbClr val="008000"/>
                </a:solidFill>
              </a:rPr>
              <a:t>Principi </a:t>
            </a:r>
            <a:r>
              <a:rPr lang="it-IT" dirty="0" smtClean="0">
                <a:solidFill>
                  <a:srgbClr val="008000"/>
                </a:solidFill>
              </a:rPr>
              <a:t>guida del SSN: UNIVERSALITA’, </a:t>
            </a:r>
            <a:r>
              <a:rPr lang="it-IT" dirty="0">
                <a:solidFill>
                  <a:srgbClr val="008000"/>
                </a:solidFill>
              </a:rPr>
              <a:t>EQUITA</a:t>
            </a:r>
            <a:r>
              <a:rPr lang="ja-JP" altLang="it-IT" dirty="0">
                <a:solidFill>
                  <a:srgbClr val="008000"/>
                </a:solidFill>
              </a:rPr>
              <a:t>’</a:t>
            </a:r>
            <a:r>
              <a:rPr lang="it-IT" dirty="0">
                <a:solidFill>
                  <a:srgbClr val="008000"/>
                </a:solidFill>
              </a:rPr>
              <a:t> e </a:t>
            </a:r>
            <a:r>
              <a:rPr lang="it-IT" dirty="0" smtClean="0">
                <a:solidFill>
                  <a:srgbClr val="008000"/>
                </a:solidFill>
              </a:rPr>
              <a:t>SOLIDARIETA</a:t>
            </a:r>
            <a:r>
              <a:rPr lang="ja-JP" altLang="it-IT" dirty="0" smtClean="0">
                <a:solidFill>
                  <a:srgbClr val="008000"/>
                </a:solidFill>
              </a:rPr>
              <a:t>’</a:t>
            </a:r>
            <a:r>
              <a:rPr lang="it-IT" altLang="ja-JP" dirty="0" smtClean="0">
                <a:solidFill>
                  <a:srgbClr val="008000"/>
                </a:solidFill>
              </a:rPr>
              <a:t>coerenti con UHC (OMS)</a:t>
            </a:r>
          </a:p>
          <a:p>
            <a:pPr>
              <a:lnSpc>
                <a:spcPct val="90000"/>
              </a:lnSpc>
              <a:buClr>
                <a:schemeClr val="tx1"/>
              </a:buClr>
              <a:buFont typeface="Times" charset="0"/>
              <a:buChar char="•"/>
              <a:defRPr/>
            </a:pPr>
            <a:r>
              <a:rPr lang="it-IT" dirty="0" smtClean="0">
                <a:solidFill>
                  <a:srgbClr val="008000"/>
                </a:solidFill>
              </a:rPr>
              <a:t>Uno dei Sistemi più studiati (e più apprezzati)</a:t>
            </a:r>
            <a:endParaRPr lang="it-IT" dirty="0">
              <a:solidFill>
                <a:srgbClr val="008000"/>
              </a:solidFill>
            </a:endParaRPr>
          </a:p>
          <a:p>
            <a:pPr>
              <a:lnSpc>
                <a:spcPct val="90000"/>
              </a:lnSpc>
              <a:buClr>
                <a:schemeClr val="tx1"/>
              </a:buClr>
              <a:buFont typeface="Times" charset="0"/>
              <a:buChar char="•"/>
              <a:defRPr/>
            </a:pPr>
            <a:r>
              <a:rPr lang="it-IT" dirty="0" smtClean="0">
                <a:solidFill>
                  <a:srgbClr val="008000"/>
                </a:solidFill>
                <a:cs typeface="+mn-cs"/>
              </a:rPr>
              <a:t>Sanità Italiana ai primi posti per PERFORMANCE (qualità dell</a:t>
            </a:r>
            <a:r>
              <a:rPr lang="it-IT" dirty="0" smtClean="0">
                <a:solidFill>
                  <a:srgbClr val="008000"/>
                </a:solidFill>
                <a:latin typeface="Arial"/>
                <a:cs typeface="+mn-cs"/>
              </a:rPr>
              <a:t>’</a:t>
            </a:r>
            <a:r>
              <a:rPr lang="it-IT" dirty="0" smtClean="0">
                <a:solidFill>
                  <a:srgbClr val="008000"/>
                </a:solidFill>
                <a:cs typeface="+mn-cs"/>
              </a:rPr>
              <a:t>assistenza in relazione alla spesa)</a:t>
            </a:r>
          </a:p>
          <a:p>
            <a:pPr>
              <a:lnSpc>
                <a:spcPct val="90000"/>
              </a:lnSpc>
              <a:buClr>
                <a:schemeClr val="tx1"/>
              </a:buClr>
              <a:buFont typeface="Times" charset="0"/>
              <a:buChar char="•"/>
              <a:defRPr/>
            </a:pPr>
            <a:r>
              <a:rPr lang="it-IT" dirty="0" smtClean="0">
                <a:solidFill>
                  <a:srgbClr val="008000"/>
                </a:solidFill>
                <a:cs typeface="+mn-cs"/>
              </a:rPr>
              <a:t>Indicatori sanitari tra i migliori del mondo</a:t>
            </a:r>
          </a:p>
          <a:p>
            <a:pPr>
              <a:lnSpc>
                <a:spcPct val="90000"/>
              </a:lnSpc>
              <a:buClr>
                <a:schemeClr val="tx1"/>
              </a:buClr>
              <a:buFont typeface="Times" charset="0"/>
              <a:buChar char="•"/>
              <a:defRPr/>
            </a:pPr>
            <a:r>
              <a:rPr lang="it-IT" dirty="0" smtClean="0">
                <a:solidFill>
                  <a:srgbClr val="008000"/>
                </a:solidFill>
                <a:cs typeface="+mn-cs"/>
              </a:rPr>
              <a:t>Abbiamo affrontato </a:t>
            </a:r>
            <a:r>
              <a:rPr lang="it-IT" dirty="0" smtClean="0">
                <a:solidFill>
                  <a:srgbClr val="008000"/>
                </a:solidFill>
              </a:rPr>
              <a:t>al </a:t>
            </a:r>
            <a:r>
              <a:rPr lang="it-IT" dirty="0" smtClean="0">
                <a:solidFill>
                  <a:srgbClr val="008000"/>
                </a:solidFill>
                <a:cs typeface="+mn-cs"/>
              </a:rPr>
              <a:t>meglio il periodo di crisi economica</a:t>
            </a:r>
          </a:p>
        </p:txBody>
      </p:sp>
      <p:sp>
        <p:nvSpPr>
          <p:cNvPr id="4" name="Segnaposto contenuto 2"/>
          <p:cNvSpPr txBox="1">
            <a:spLocks/>
          </p:cNvSpPr>
          <p:nvPr/>
        </p:nvSpPr>
        <p:spPr>
          <a:xfrm>
            <a:off x="467544" y="548680"/>
            <a:ext cx="4464496" cy="648072"/>
          </a:xfrm>
          <a:prstGeom prst="rect">
            <a:avLst/>
          </a:prstGeom>
          <a:ln w="63500">
            <a:solidFill>
              <a:srgbClr val="0066CC"/>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it-IT" sz="3600" dirty="0" smtClean="0">
                <a:latin typeface="Aparajita" panose="020B0604020202020204" pitchFamily="34" charset="0"/>
                <a:cs typeface="Aparajita" panose="020B0604020202020204" pitchFamily="34" charset="0"/>
              </a:rPr>
              <a:t>Il nostro SSN</a:t>
            </a:r>
            <a:endParaRPr lang="it-IT" sz="3600" dirty="0">
              <a:latin typeface="Aparajita" panose="020B0604020202020204" pitchFamily="34" charset="0"/>
              <a:cs typeface="Aparajita" panose="020B0604020202020204" pitchFamily="34" charset="0"/>
            </a:endParaRPr>
          </a:p>
        </p:txBody>
      </p:sp>
      <p:pic>
        <p:nvPicPr>
          <p:cNvPr id="5" name="Picture 3" descr="world health report 2000.jpg                                   00008580AUCKLAND                       B5E90CC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9373" y="332656"/>
            <a:ext cx="2716595"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31670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dirty="0">
                <a:solidFill>
                  <a:srgbClr val="8E0000"/>
                </a:solidFill>
                <a:latin typeface="Century Gothic" charset="0"/>
                <a:ea typeface="Century Gothic" charset="0"/>
                <a:cs typeface="Century Gothic" charset="0"/>
              </a:rPr>
              <a:t>Obiettivi del PNE</a:t>
            </a:r>
          </a:p>
        </p:txBody>
      </p:sp>
      <p:sp>
        <p:nvSpPr>
          <p:cNvPr id="3" name="Segnaposto contenuto 2"/>
          <p:cNvSpPr>
            <a:spLocks noGrp="1"/>
          </p:cNvSpPr>
          <p:nvPr>
            <p:ph idx="1"/>
          </p:nvPr>
        </p:nvSpPr>
        <p:spPr/>
        <p:txBody>
          <a:bodyPr>
            <a:normAutofit fontScale="92500" lnSpcReduction="20000"/>
          </a:bodyPr>
          <a:lstStyle/>
          <a:p>
            <a:pPr marL="514350" indent="-514350">
              <a:buFont typeface="+mj-lt"/>
              <a:buAutoNum type="arabicPeriod" startAt="4"/>
            </a:pPr>
            <a:r>
              <a:rPr lang="it-IT" sz="2900" dirty="0"/>
              <a:t>Valutazione comparativa tra gruppi di popolazione</a:t>
            </a:r>
          </a:p>
          <a:p>
            <a:pPr marL="0" indent="0">
              <a:buNone/>
            </a:pPr>
            <a:endParaRPr lang="it-IT" sz="1100" dirty="0"/>
          </a:p>
          <a:p>
            <a:pPr lvl="1">
              <a:buFont typeface="Wingdings" panose="05000000000000000000" pitchFamily="2" charset="2"/>
              <a:buChar char="§"/>
            </a:pPr>
            <a:r>
              <a:rPr lang="it-IT" sz="2600" dirty="0">
                <a:solidFill>
                  <a:schemeClr val="accent1"/>
                </a:solidFill>
              </a:rPr>
              <a:t>i.e. per livello socio-economico, residenza, </a:t>
            </a:r>
            <a:r>
              <a:rPr lang="it-IT" sz="2600" dirty="0" err="1">
                <a:solidFill>
                  <a:schemeClr val="accent1"/>
                </a:solidFill>
              </a:rPr>
              <a:t>etc</a:t>
            </a:r>
            <a:endParaRPr lang="it-IT" sz="2600" dirty="0">
              <a:solidFill>
                <a:schemeClr val="accent1"/>
              </a:solidFill>
            </a:endParaRPr>
          </a:p>
          <a:p>
            <a:pPr lvl="1">
              <a:buFont typeface="Wingdings" panose="05000000000000000000" pitchFamily="2" charset="2"/>
              <a:buChar char="§"/>
            </a:pPr>
            <a:r>
              <a:rPr lang="it-IT" sz="2600" dirty="0">
                <a:solidFill>
                  <a:schemeClr val="accent1"/>
                </a:solidFill>
              </a:rPr>
              <a:t>Soprattutto per programmi di valutazione e promozione dell’ equità </a:t>
            </a:r>
          </a:p>
          <a:p>
            <a:pPr lvl="1">
              <a:buFont typeface="Wingdings" panose="05000000000000000000" pitchFamily="2" charset="2"/>
              <a:buChar char="§"/>
            </a:pPr>
            <a:endParaRPr lang="it-IT" sz="2600" dirty="0">
              <a:solidFill>
                <a:schemeClr val="accent1"/>
              </a:solidFill>
            </a:endParaRPr>
          </a:p>
          <a:p>
            <a:pPr marL="514350" indent="-514350">
              <a:buFont typeface="+mj-lt"/>
              <a:buAutoNum type="arabicPeriod" startAt="5"/>
            </a:pPr>
            <a:r>
              <a:rPr lang="it-IT" sz="2700" dirty="0"/>
              <a:t>Individuazione dei fattori dei processi assistenziali che determinano gli esiti</a:t>
            </a:r>
          </a:p>
          <a:p>
            <a:pPr marL="0" indent="0">
              <a:buNone/>
            </a:pPr>
            <a:endParaRPr lang="it-IT" sz="1100" dirty="0"/>
          </a:p>
          <a:p>
            <a:pPr marL="914400" lvl="1" indent="-514350">
              <a:buFont typeface="Wingdings" panose="05000000000000000000" pitchFamily="2" charset="2"/>
              <a:buChar char="§"/>
            </a:pPr>
            <a:r>
              <a:rPr lang="it-IT" sz="2600" dirty="0">
                <a:solidFill>
                  <a:schemeClr val="accent1"/>
                </a:solidFill>
              </a:rPr>
              <a:t>i.e. stimare quali volumi minimi di attività sono associati ad esiti migliori nelle cure ed usare i volumi minimi come criterio di accreditamento</a:t>
            </a:r>
            <a:endParaRPr lang="it-IT" sz="2700" dirty="0"/>
          </a:p>
          <a:p>
            <a:pPr marL="514350" indent="-514350">
              <a:buFont typeface="+mj-lt"/>
              <a:buAutoNum type="arabicPeriod" startAt="6"/>
            </a:pPr>
            <a:r>
              <a:rPr lang="it-IT" sz="2700" dirty="0"/>
              <a:t>Auditing interno ed esterno</a:t>
            </a:r>
          </a:p>
        </p:txBody>
      </p:sp>
      <p:sp>
        <p:nvSpPr>
          <p:cNvPr id="5" name="Segnaposto data 4"/>
          <p:cNvSpPr>
            <a:spLocks noGrp="1"/>
          </p:cNvSpPr>
          <p:nvPr>
            <p:ph type="dt" sz="half" idx="10"/>
          </p:nvPr>
        </p:nvSpPr>
        <p:spPr/>
        <p:txBody>
          <a:bodyPr/>
          <a:lstStyle/>
          <a:p>
            <a:fld id="{DD30A3E3-65F0-B04E-A5F8-1AB0181F9999}"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60</a:t>
            </a:fld>
            <a:endParaRPr lang="it-IT"/>
          </a:p>
        </p:txBody>
      </p:sp>
    </p:spTree>
    <p:extLst>
      <p:ext uri="{BB962C8B-B14F-4D97-AF65-F5344CB8AC3E}">
        <p14:creationId xmlns:p14="http://schemas.microsoft.com/office/powerpoint/2010/main" val="4239054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dirty="0"/>
              <a:t>Programmi precedenti PNE</a:t>
            </a:r>
          </a:p>
        </p:txBody>
      </p:sp>
      <p:sp>
        <p:nvSpPr>
          <p:cNvPr id="3" name="Segnaposto contenuto 2"/>
          <p:cNvSpPr>
            <a:spLocks noGrp="1"/>
          </p:cNvSpPr>
          <p:nvPr>
            <p:ph idx="1"/>
          </p:nvPr>
        </p:nvSpPr>
        <p:spPr>
          <a:xfrm>
            <a:off x="457200" y="1600200"/>
            <a:ext cx="8363272" cy="4525963"/>
          </a:xfrm>
        </p:spPr>
        <p:txBody>
          <a:bodyPr>
            <a:normAutofit/>
          </a:bodyPr>
          <a:lstStyle/>
          <a:p>
            <a:pPr marL="0" indent="0">
              <a:buNone/>
            </a:pPr>
            <a:r>
              <a:rPr lang="it-IT" sz="2800" dirty="0"/>
              <a:t>Prime esperienze italiane di programmi di valutazione comparativa di esiti tra soggetti erogatori:</a:t>
            </a:r>
          </a:p>
          <a:p>
            <a:pPr marL="0" indent="0">
              <a:buNone/>
            </a:pPr>
            <a:endParaRPr lang="it-IT" sz="2800" dirty="0"/>
          </a:p>
          <a:p>
            <a:pPr>
              <a:buFont typeface="Wingdings" panose="05000000000000000000" pitchFamily="2" charset="2"/>
              <a:buChar char="§"/>
            </a:pPr>
            <a:r>
              <a:rPr lang="it-IT" sz="2800" dirty="0"/>
              <a:t>Progetto </a:t>
            </a:r>
            <a:r>
              <a:rPr lang="it-IT" sz="2800" b="1" dirty="0">
                <a:solidFill>
                  <a:srgbClr val="C00000"/>
                </a:solidFill>
              </a:rPr>
              <a:t>«Mattoni – Misura dell’ </a:t>
            </a:r>
            <a:r>
              <a:rPr lang="it-IT" sz="2800" b="1" dirty="0" err="1">
                <a:solidFill>
                  <a:srgbClr val="C00000"/>
                </a:solidFill>
              </a:rPr>
              <a:t>Outcome</a:t>
            </a:r>
            <a:r>
              <a:rPr lang="it-IT" sz="2800" b="1" dirty="0">
                <a:solidFill>
                  <a:srgbClr val="C00000"/>
                </a:solidFill>
              </a:rPr>
              <a:t>»</a:t>
            </a:r>
          </a:p>
          <a:p>
            <a:pPr>
              <a:buFont typeface="Wingdings" panose="05000000000000000000" pitchFamily="2" charset="2"/>
              <a:buChar char="§"/>
            </a:pPr>
            <a:endParaRPr lang="it-IT" sz="2800" dirty="0"/>
          </a:p>
          <a:p>
            <a:pPr>
              <a:buFont typeface="Wingdings" panose="05000000000000000000" pitchFamily="2" charset="2"/>
              <a:buChar char="§"/>
            </a:pPr>
            <a:r>
              <a:rPr lang="it-IT" sz="2800" dirty="0"/>
              <a:t>Programma regionale di valutazione degli esiti degli interventi sanitari del Lazio (</a:t>
            </a:r>
            <a:r>
              <a:rPr lang="it-IT" sz="2800" b="1" dirty="0" err="1">
                <a:solidFill>
                  <a:srgbClr val="C00000"/>
                </a:solidFill>
              </a:rPr>
              <a:t>P.Re.Val.E</a:t>
            </a:r>
            <a:r>
              <a:rPr lang="it-IT" sz="2800" dirty="0"/>
              <a:t>) </a:t>
            </a:r>
          </a:p>
          <a:p>
            <a:pPr lvl="1">
              <a:buFont typeface="Wingdings" panose="05000000000000000000" pitchFamily="2" charset="2"/>
              <a:buChar char="§"/>
            </a:pPr>
            <a:r>
              <a:rPr lang="it-IT" sz="2400" dirty="0"/>
              <a:t>Base progettuale metodologica del PNE</a:t>
            </a:r>
          </a:p>
          <a:p>
            <a:pPr lvl="1">
              <a:buFont typeface="Wingdings" panose="05000000000000000000" pitchFamily="2" charset="2"/>
              <a:buChar char="§"/>
            </a:pPr>
            <a:r>
              <a:rPr lang="it-IT" sz="2400" dirty="0"/>
              <a:t>Iniziativa affidata dal CCM ad </a:t>
            </a:r>
            <a:r>
              <a:rPr lang="it-IT" sz="2400" dirty="0" err="1"/>
              <a:t>Agenas</a:t>
            </a:r>
            <a:endParaRPr lang="it-IT" sz="2400" dirty="0"/>
          </a:p>
        </p:txBody>
      </p:sp>
      <p:sp>
        <p:nvSpPr>
          <p:cNvPr id="5" name="Segnaposto data 4"/>
          <p:cNvSpPr>
            <a:spLocks noGrp="1"/>
          </p:cNvSpPr>
          <p:nvPr>
            <p:ph type="dt" sz="half" idx="10"/>
          </p:nvPr>
        </p:nvSpPr>
        <p:spPr/>
        <p:txBody>
          <a:bodyPr/>
          <a:lstStyle/>
          <a:p>
            <a:fld id="{8079F45E-47EE-7643-8684-6ABCA305EAD6}"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61</a:t>
            </a:fld>
            <a:endParaRPr lang="it-IT"/>
          </a:p>
        </p:txBody>
      </p:sp>
    </p:spTree>
    <p:extLst>
      <p:ext uri="{BB962C8B-B14F-4D97-AF65-F5344CB8AC3E}">
        <p14:creationId xmlns:p14="http://schemas.microsoft.com/office/powerpoint/2010/main" val="2480151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2708920"/>
            <a:ext cx="8229600" cy="1656184"/>
          </a:xfrm>
        </p:spPr>
        <p:txBody>
          <a:bodyPr>
            <a:normAutofit/>
          </a:bodyPr>
          <a:lstStyle/>
          <a:p>
            <a:pPr marL="0" indent="0">
              <a:buNone/>
            </a:pPr>
            <a:r>
              <a:rPr lang="it-IT" sz="4300" b="1" dirty="0">
                <a:solidFill>
                  <a:srgbClr val="0070C0"/>
                </a:solidFill>
              </a:rPr>
              <a:t>Riferimenti normativi</a:t>
            </a:r>
            <a:endParaRPr lang="it-IT" dirty="0"/>
          </a:p>
        </p:txBody>
      </p:sp>
      <p:sp>
        <p:nvSpPr>
          <p:cNvPr id="4" name="Segnaposto data 3"/>
          <p:cNvSpPr>
            <a:spLocks noGrp="1"/>
          </p:cNvSpPr>
          <p:nvPr>
            <p:ph type="dt" sz="half" idx="10"/>
          </p:nvPr>
        </p:nvSpPr>
        <p:spPr/>
        <p:txBody>
          <a:bodyPr/>
          <a:lstStyle/>
          <a:p>
            <a:fld id="{5CC6D243-4FCD-6F45-88F1-A5AE94BC70DB}"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6" name="Segnaposto numero diapositiva 5"/>
          <p:cNvSpPr>
            <a:spLocks noGrp="1"/>
          </p:cNvSpPr>
          <p:nvPr>
            <p:ph type="sldNum" sz="quarter" idx="12"/>
          </p:nvPr>
        </p:nvSpPr>
        <p:spPr/>
        <p:txBody>
          <a:bodyPr/>
          <a:lstStyle/>
          <a:p>
            <a:fld id="{B6FE76F3-D535-43CA-9E40-8F9EEFD35580}" type="slidenum">
              <a:rPr lang="it-IT" smtClean="0"/>
              <a:t>62</a:t>
            </a:fld>
            <a:endParaRPr lang="it-IT"/>
          </a:p>
        </p:txBody>
      </p:sp>
    </p:spTree>
    <p:extLst>
      <p:ext uri="{BB962C8B-B14F-4D97-AF65-F5344CB8AC3E}">
        <p14:creationId xmlns:p14="http://schemas.microsoft.com/office/powerpoint/2010/main" val="3093116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dirty="0"/>
              <a:t>Riferimenti Normativi</a:t>
            </a:r>
          </a:p>
        </p:txBody>
      </p:sp>
      <p:sp>
        <p:nvSpPr>
          <p:cNvPr id="3" name="Segnaposto contenuto 2"/>
          <p:cNvSpPr>
            <a:spLocks noGrp="1"/>
          </p:cNvSpPr>
          <p:nvPr>
            <p:ph idx="1"/>
          </p:nvPr>
        </p:nvSpPr>
        <p:spPr>
          <a:xfrm>
            <a:off x="251520" y="1600200"/>
            <a:ext cx="8435280" cy="4781128"/>
          </a:xfrm>
          <a:noFill/>
        </p:spPr>
        <p:txBody>
          <a:bodyPr>
            <a:normAutofit/>
          </a:bodyPr>
          <a:lstStyle/>
          <a:p>
            <a:pPr>
              <a:buFont typeface="Wingdings" panose="05000000000000000000" pitchFamily="2" charset="2"/>
              <a:buChar char="§"/>
            </a:pPr>
            <a:r>
              <a:rPr lang="it-IT" b="1" dirty="0">
                <a:solidFill>
                  <a:srgbClr val="C00000"/>
                </a:solidFill>
              </a:rPr>
              <a:t>Art 15 comma 25bis della legge 135 / 2012</a:t>
            </a:r>
          </a:p>
          <a:p>
            <a:pPr>
              <a:buFont typeface="Wingdings" panose="05000000000000000000" pitchFamily="2" charset="2"/>
              <a:buChar char="§"/>
            </a:pPr>
            <a:endParaRPr lang="it-IT" b="1" dirty="0">
              <a:solidFill>
                <a:srgbClr val="C00000"/>
              </a:solidFill>
            </a:endParaRPr>
          </a:p>
          <a:p>
            <a:pPr lvl="1">
              <a:buFont typeface="Wingdings" panose="05000000000000000000" pitchFamily="2" charset="2"/>
              <a:buChar char="§"/>
            </a:pPr>
            <a:r>
              <a:rPr lang="it-IT" sz="2700" dirty="0"/>
              <a:t>Sancisce l’inquadramento istituzionale del PNE</a:t>
            </a:r>
          </a:p>
          <a:p>
            <a:pPr lvl="1">
              <a:buFont typeface="Wingdings" panose="05000000000000000000" pitchFamily="2" charset="2"/>
              <a:buChar char="§"/>
            </a:pPr>
            <a:r>
              <a:rPr lang="it-IT" sz="2700" dirty="0"/>
              <a:t>Introduce importanti novità in materia di gestione ed utilizzazione dei sistemi informativi</a:t>
            </a:r>
          </a:p>
          <a:p>
            <a:pPr lvl="1">
              <a:buFont typeface="Wingdings" panose="05000000000000000000" pitchFamily="2" charset="2"/>
              <a:buChar char="§"/>
            </a:pPr>
            <a:r>
              <a:rPr lang="it-IT" sz="2700" dirty="0"/>
              <a:t>Getta le basi per lo sviluppo e la stima di INDICATORI attraverso l’utilizzazione integrata delle informazioni individuali di tutti i sistemi informativi del SSN (in modalità anonima)</a:t>
            </a:r>
          </a:p>
          <a:p>
            <a:pPr lvl="2">
              <a:buFont typeface="Wingdings" panose="05000000000000000000" pitchFamily="2" charset="2"/>
              <a:buChar char="§"/>
            </a:pPr>
            <a:endParaRPr lang="it-IT" sz="2300" dirty="0"/>
          </a:p>
          <a:p>
            <a:pPr lvl="1">
              <a:buFont typeface="Wingdings" panose="05000000000000000000" pitchFamily="2" charset="2"/>
              <a:buChar char="§"/>
            </a:pPr>
            <a:endParaRPr lang="it-IT" sz="2700" dirty="0"/>
          </a:p>
          <a:p>
            <a:pPr lvl="1">
              <a:buFont typeface="Wingdings" panose="05000000000000000000" pitchFamily="2" charset="2"/>
              <a:buChar char="§"/>
            </a:pPr>
            <a:endParaRPr lang="it-IT" b="1" dirty="0">
              <a:solidFill>
                <a:srgbClr val="C00000"/>
              </a:solidFill>
            </a:endParaRPr>
          </a:p>
          <a:p>
            <a:pPr lvl="1">
              <a:buFont typeface="Wingdings" panose="05000000000000000000" pitchFamily="2" charset="2"/>
              <a:buChar char="§"/>
            </a:pPr>
            <a:endParaRPr lang="it-IT" b="1" dirty="0">
              <a:solidFill>
                <a:srgbClr val="C00000"/>
              </a:solidFill>
            </a:endParaRPr>
          </a:p>
        </p:txBody>
      </p:sp>
      <p:sp>
        <p:nvSpPr>
          <p:cNvPr id="5" name="Segnaposto data 4"/>
          <p:cNvSpPr>
            <a:spLocks noGrp="1"/>
          </p:cNvSpPr>
          <p:nvPr>
            <p:ph type="dt" sz="half" idx="10"/>
          </p:nvPr>
        </p:nvSpPr>
        <p:spPr/>
        <p:txBody>
          <a:bodyPr/>
          <a:lstStyle/>
          <a:p>
            <a:fld id="{243F0FEF-D72F-634A-9D50-E9294A6CB3F7}"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63</a:t>
            </a:fld>
            <a:endParaRPr lang="it-IT"/>
          </a:p>
        </p:txBody>
      </p:sp>
    </p:spTree>
    <p:extLst>
      <p:ext uri="{BB962C8B-B14F-4D97-AF65-F5344CB8AC3E}">
        <p14:creationId xmlns:p14="http://schemas.microsoft.com/office/powerpoint/2010/main" val="34619979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lstStyle/>
          <a:p>
            <a:pPr algn="l"/>
            <a:r>
              <a:rPr lang="it-IT" dirty="0"/>
              <a:t>Riferimenti Normativi</a:t>
            </a:r>
          </a:p>
        </p:txBody>
      </p:sp>
      <p:sp>
        <p:nvSpPr>
          <p:cNvPr id="3" name="Segnaposto contenuto 2"/>
          <p:cNvSpPr>
            <a:spLocks noGrp="1"/>
          </p:cNvSpPr>
          <p:nvPr>
            <p:ph idx="1"/>
          </p:nvPr>
        </p:nvSpPr>
        <p:spPr>
          <a:xfrm>
            <a:off x="251520" y="1124744"/>
            <a:ext cx="8640960" cy="5472608"/>
          </a:xfrm>
          <a:noFill/>
        </p:spPr>
        <p:txBody>
          <a:bodyPr>
            <a:normAutofit fontScale="92500"/>
          </a:bodyPr>
          <a:lstStyle/>
          <a:p>
            <a:pPr>
              <a:buFont typeface="Wingdings" panose="05000000000000000000" pitchFamily="2" charset="2"/>
              <a:buChar char="§"/>
            </a:pPr>
            <a:r>
              <a:rPr lang="it-IT" b="1" dirty="0">
                <a:solidFill>
                  <a:srgbClr val="C00000"/>
                </a:solidFill>
              </a:rPr>
              <a:t>Art 15 comma 25bis della legge 135 / 2012</a:t>
            </a:r>
          </a:p>
          <a:p>
            <a:pPr marL="0" indent="0">
              <a:buNone/>
            </a:pPr>
            <a:endParaRPr lang="it-IT" sz="1400" b="1" dirty="0">
              <a:solidFill>
                <a:srgbClr val="C00000"/>
              </a:solidFill>
            </a:endParaRPr>
          </a:p>
          <a:p>
            <a:pPr marL="0" indent="0">
              <a:buNone/>
            </a:pPr>
            <a:r>
              <a:rPr lang="it-IT" sz="2200" i="1" dirty="0"/>
              <a:t>Ai fini della attivazione dei programmi nazionali di valutazione sull'applicazione delle norme di cui al presente articolo, il Ministero della Salute provvede alla </a:t>
            </a:r>
            <a:r>
              <a:rPr lang="it-IT" sz="2200" b="1" i="1" dirty="0"/>
              <a:t>modifica ed integrazione di tutti i sistemi informativi </a:t>
            </a:r>
            <a:r>
              <a:rPr lang="it-IT" sz="2200" i="1" dirty="0"/>
              <a:t>del SSN, anche quando gestiti da diverse amministrazioni dello Stato, ed alla interconnessione a livello nazionale di tutti i flussi informativi su base individuale. </a:t>
            </a:r>
            <a:r>
              <a:rPr lang="it-IT" sz="2200" b="1" i="1" dirty="0"/>
              <a:t>Il complesso delle informazioni e dei dati individuali così ottenuti è reso disponibile per le attività di valutazione esclusivamente in forma anonima </a:t>
            </a:r>
            <a:r>
              <a:rPr lang="it-IT" sz="2200" i="1" dirty="0"/>
              <a:t>ai sensi dell'articolo 35 del </a:t>
            </a:r>
            <a:r>
              <a:rPr lang="it-IT" sz="2200" i="1" dirty="0" err="1"/>
              <a:t>D.Lgs.</a:t>
            </a:r>
            <a:r>
              <a:rPr lang="it-IT" sz="2200" i="1" dirty="0"/>
              <a:t> 23 giugno 2011, n. 118.</a:t>
            </a:r>
          </a:p>
          <a:p>
            <a:pPr marL="0" indent="0">
              <a:buNone/>
            </a:pPr>
            <a:endParaRPr lang="it-IT" sz="2200" i="1" dirty="0"/>
          </a:p>
          <a:p>
            <a:pPr marL="0" indent="0">
              <a:buNone/>
            </a:pPr>
            <a:r>
              <a:rPr lang="it-IT" sz="2200" b="1" i="1" u="heavy" dirty="0">
                <a:uFill>
                  <a:solidFill>
                    <a:srgbClr val="FFFF00"/>
                  </a:solidFill>
                </a:uFill>
              </a:rPr>
              <a:t>Il Ministero della salute si avvale dell'AGENAS per lo svolgimento delle funzioni di valutazione degli esiti delle prestazioni assistenziali e delle procedure medico-chirurgiche nell'ambito del SSN</a:t>
            </a:r>
            <a:r>
              <a:rPr lang="it-IT" sz="2200" i="1" dirty="0"/>
              <a:t>. A tal fine, AGENAS accede, in tutte le fasi della loro gestione, ai sistemi informativi interconnessi del Servizio sanitario nazionale di cui al presente comma in modalità anonima.</a:t>
            </a:r>
            <a:endParaRPr lang="it-IT" sz="22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9955" y="318691"/>
            <a:ext cx="1152525" cy="381000"/>
          </a:xfrm>
          <a:prstGeom prst="rect">
            <a:avLst/>
          </a:prstGeom>
        </p:spPr>
      </p:pic>
      <p:sp>
        <p:nvSpPr>
          <p:cNvPr id="5" name="Segnaposto data 4"/>
          <p:cNvSpPr>
            <a:spLocks noGrp="1"/>
          </p:cNvSpPr>
          <p:nvPr>
            <p:ph type="dt" sz="half" idx="10"/>
          </p:nvPr>
        </p:nvSpPr>
        <p:spPr/>
        <p:txBody>
          <a:bodyPr/>
          <a:lstStyle/>
          <a:p>
            <a:fld id="{D5C365A7-BCB8-3A47-A07D-7F58F731FBA2}"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64</a:t>
            </a:fld>
            <a:endParaRPr lang="it-IT"/>
          </a:p>
        </p:txBody>
      </p:sp>
    </p:spTree>
    <p:extLst>
      <p:ext uri="{BB962C8B-B14F-4D97-AF65-F5344CB8AC3E}">
        <p14:creationId xmlns:p14="http://schemas.microsoft.com/office/powerpoint/2010/main" val="4013774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dirty="0"/>
              <a:t>Riferimenti Normativi</a:t>
            </a:r>
          </a:p>
        </p:txBody>
      </p:sp>
      <p:sp>
        <p:nvSpPr>
          <p:cNvPr id="3" name="Segnaposto contenuto 2"/>
          <p:cNvSpPr>
            <a:spLocks noGrp="1"/>
          </p:cNvSpPr>
          <p:nvPr>
            <p:ph idx="1"/>
          </p:nvPr>
        </p:nvSpPr>
        <p:spPr>
          <a:xfrm>
            <a:off x="179512" y="1600200"/>
            <a:ext cx="8964488" cy="4781128"/>
          </a:xfrm>
          <a:noFill/>
        </p:spPr>
        <p:txBody>
          <a:bodyPr>
            <a:normAutofit/>
          </a:bodyPr>
          <a:lstStyle/>
          <a:p>
            <a:pPr>
              <a:buFont typeface="Wingdings" panose="05000000000000000000" pitchFamily="2" charset="2"/>
              <a:buChar char="§"/>
            </a:pPr>
            <a:r>
              <a:rPr lang="it-IT" b="1" dirty="0">
                <a:solidFill>
                  <a:srgbClr val="C00000"/>
                </a:solidFill>
              </a:rPr>
              <a:t>Art 4, comma 1, lettera f) del DL 158 /2012 </a:t>
            </a:r>
          </a:p>
          <a:p>
            <a:pPr marL="0" indent="0">
              <a:buNone/>
            </a:pPr>
            <a:r>
              <a:rPr lang="it-IT" sz="2000" b="1" dirty="0">
                <a:solidFill>
                  <a:srgbClr val="C00000"/>
                </a:solidFill>
              </a:rPr>
              <a:t>(che modifica c. 3 dell’articolo 17 del Decreto Legislativo 502 /1992)</a:t>
            </a:r>
          </a:p>
          <a:p>
            <a:pPr marL="0" indent="0">
              <a:buNone/>
            </a:pPr>
            <a:endParaRPr lang="it-IT" sz="2100" b="1" dirty="0">
              <a:solidFill>
                <a:srgbClr val="C00000"/>
              </a:solidFill>
            </a:endParaRPr>
          </a:p>
          <a:p>
            <a:pPr marL="0" indent="0">
              <a:buNone/>
            </a:pPr>
            <a:r>
              <a:rPr lang="it-IT" sz="2400" i="1" dirty="0"/>
              <a:t>Ciascuna regione promuove un sistema di monitoraggio delle attività assistenziali e della loro qualità, finalizzato a verificare la qualità delle prestazioni delle singole unità assistenziali delle strutture sanitarie pubbliche e private accreditate, </a:t>
            </a:r>
            <a:r>
              <a:rPr lang="it-IT" sz="2400" b="1" i="1" dirty="0"/>
              <a:t>in raccordo con il programma nazionale valutazione esiti dell'AGENAS </a:t>
            </a:r>
            <a:r>
              <a:rPr lang="it-IT" sz="2400" i="1" dirty="0"/>
              <a:t>ed il coinvolgimento dei direttori di dipartimento</a:t>
            </a:r>
          </a:p>
          <a:p>
            <a:pPr lvl="2">
              <a:buFont typeface="Wingdings" panose="05000000000000000000" pitchFamily="2" charset="2"/>
              <a:buChar char="§"/>
            </a:pPr>
            <a:endParaRPr lang="it-IT" sz="2300" dirty="0"/>
          </a:p>
          <a:p>
            <a:pPr lvl="1">
              <a:buFont typeface="Wingdings" panose="05000000000000000000" pitchFamily="2" charset="2"/>
              <a:buChar char="§"/>
            </a:pPr>
            <a:endParaRPr lang="it-IT" sz="2700" dirty="0"/>
          </a:p>
          <a:p>
            <a:pPr marL="457200" lvl="1" indent="0">
              <a:buNone/>
            </a:pPr>
            <a:endParaRPr lang="it-IT" b="1" dirty="0">
              <a:solidFill>
                <a:srgbClr val="C00000"/>
              </a:solidFill>
            </a:endParaRPr>
          </a:p>
          <a:p>
            <a:pPr lvl="1">
              <a:buFont typeface="Wingdings" panose="05000000000000000000" pitchFamily="2" charset="2"/>
              <a:buChar char="§"/>
            </a:pPr>
            <a:endParaRPr lang="it-IT" b="1" dirty="0">
              <a:solidFill>
                <a:srgbClr val="C00000"/>
              </a:solidFill>
            </a:endParaRPr>
          </a:p>
        </p:txBody>
      </p:sp>
      <p:sp>
        <p:nvSpPr>
          <p:cNvPr id="5" name="Segnaposto data 4"/>
          <p:cNvSpPr>
            <a:spLocks noGrp="1"/>
          </p:cNvSpPr>
          <p:nvPr>
            <p:ph type="dt" sz="half" idx="10"/>
          </p:nvPr>
        </p:nvSpPr>
        <p:spPr/>
        <p:txBody>
          <a:bodyPr/>
          <a:lstStyle/>
          <a:p>
            <a:fld id="{8EFAA142-7D54-EF4E-BF16-A79EA65BB5B0}"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65</a:t>
            </a:fld>
            <a:endParaRPr lang="it-IT"/>
          </a:p>
        </p:txBody>
      </p:sp>
    </p:spTree>
    <p:extLst>
      <p:ext uri="{BB962C8B-B14F-4D97-AF65-F5344CB8AC3E}">
        <p14:creationId xmlns:p14="http://schemas.microsoft.com/office/powerpoint/2010/main" val="25015640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dirty="0"/>
              <a:t>Riferimenti Normativi</a:t>
            </a:r>
          </a:p>
        </p:txBody>
      </p:sp>
      <p:sp>
        <p:nvSpPr>
          <p:cNvPr id="3" name="Segnaposto contenuto 2"/>
          <p:cNvSpPr>
            <a:spLocks noGrp="1"/>
          </p:cNvSpPr>
          <p:nvPr>
            <p:ph idx="1"/>
          </p:nvPr>
        </p:nvSpPr>
        <p:spPr>
          <a:xfrm>
            <a:off x="457200" y="1600200"/>
            <a:ext cx="8363272" cy="4781128"/>
          </a:xfrm>
          <a:noFill/>
        </p:spPr>
        <p:txBody>
          <a:bodyPr>
            <a:normAutofit/>
          </a:bodyPr>
          <a:lstStyle/>
          <a:p>
            <a:pPr>
              <a:buFont typeface="Wingdings" panose="05000000000000000000" pitchFamily="2" charset="2"/>
              <a:buChar char="§"/>
            </a:pPr>
            <a:r>
              <a:rPr lang="it-IT" sz="2400" b="1" dirty="0">
                <a:solidFill>
                  <a:srgbClr val="C00000"/>
                </a:solidFill>
              </a:rPr>
              <a:t>Patto per la Salute 2014-2016. Art 12 (Piani di riorganizzazione e rafforzamento dei servizi sanitari regionali), comma 7</a:t>
            </a:r>
          </a:p>
          <a:p>
            <a:pPr marL="0" indent="0">
              <a:buNone/>
            </a:pPr>
            <a:endParaRPr lang="it-IT" sz="2400" b="1" dirty="0">
              <a:solidFill>
                <a:srgbClr val="C00000"/>
              </a:solidFill>
            </a:endParaRPr>
          </a:p>
          <a:p>
            <a:pPr marL="0" indent="0">
              <a:buNone/>
            </a:pPr>
            <a:r>
              <a:rPr lang="it-IT" sz="2400" b="1" dirty="0"/>
              <a:t>Si stabilisce che «</a:t>
            </a:r>
            <a:r>
              <a:rPr lang="it-IT" sz="2400" b="1" dirty="0" err="1"/>
              <a:t>Agenas</a:t>
            </a:r>
            <a:r>
              <a:rPr lang="it-IT" sz="2400" b="1" dirty="0"/>
              <a:t> realizza uno specifico sistema di monitoraggio, analisi e controllo dell’andamento dei singoli Sistemi Sanitari Regionali, che consenta di rilevare in via preventiva, attraverso un apposito meccanismo di allerta, eventuali e significativi scostamenti delle performance delle Aziende sanitarie e dei Sistemi Sanitari Regionali, in termini di: </a:t>
            </a:r>
            <a:r>
              <a:rPr lang="it-IT" sz="2400" b="1" u="sng" dirty="0"/>
              <a:t>qualità, quantità, sicurezza, efficacia, efficienza, appropriatezza ed equità</a:t>
            </a:r>
            <a:r>
              <a:rPr lang="it-IT" sz="2400" b="1" dirty="0"/>
              <a:t> dei servizi erogati»</a:t>
            </a:r>
            <a:endParaRPr lang="it-IT" sz="2000" b="1" dirty="0"/>
          </a:p>
          <a:p>
            <a:pPr marL="0" indent="0">
              <a:buNone/>
            </a:pPr>
            <a:endParaRPr lang="it-IT" sz="2200" b="1" dirty="0"/>
          </a:p>
          <a:p>
            <a:pPr>
              <a:buFont typeface="Wingdings" panose="05000000000000000000" pitchFamily="2" charset="2"/>
              <a:buChar char="§"/>
            </a:pPr>
            <a:endParaRPr lang="it-IT" sz="2200" b="1" dirty="0">
              <a:solidFill>
                <a:srgbClr val="C00000"/>
              </a:solidFill>
            </a:endParaRPr>
          </a:p>
          <a:p>
            <a:pPr marL="0" indent="0">
              <a:buNone/>
            </a:pPr>
            <a:endParaRPr lang="it-IT" sz="2400" b="1" dirty="0">
              <a:solidFill>
                <a:srgbClr val="C00000"/>
              </a:solidFill>
            </a:endParaRPr>
          </a:p>
          <a:p>
            <a:pPr marL="0" indent="0">
              <a:buNone/>
            </a:pPr>
            <a:endParaRPr lang="it-IT" b="1"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2360" y="274638"/>
            <a:ext cx="1152525" cy="381000"/>
          </a:xfrm>
          <a:prstGeom prst="rect">
            <a:avLst/>
          </a:prstGeom>
        </p:spPr>
      </p:pic>
      <p:sp>
        <p:nvSpPr>
          <p:cNvPr id="5" name="Segnaposto data 4"/>
          <p:cNvSpPr>
            <a:spLocks noGrp="1"/>
          </p:cNvSpPr>
          <p:nvPr>
            <p:ph type="dt" sz="half" idx="10"/>
          </p:nvPr>
        </p:nvSpPr>
        <p:spPr/>
        <p:txBody>
          <a:bodyPr/>
          <a:lstStyle/>
          <a:p>
            <a:fld id="{6C3DAB79-AB98-F44B-BD56-5485D4611A79}"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66</a:t>
            </a:fld>
            <a:endParaRPr lang="it-IT"/>
          </a:p>
        </p:txBody>
      </p:sp>
    </p:spTree>
    <p:extLst>
      <p:ext uri="{BB962C8B-B14F-4D97-AF65-F5344CB8AC3E}">
        <p14:creationId xmlns:p14="http://schemas.microsoft.com/office/powerpoint/2010/main" val="37539444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2780928"/>
            <a:ext cx="8229600" cy="1656184"/>
          </a:xfrm>
        </p:spPr>
        <p:txBody>
          <a:bodyPr>
            <a:normAutofit/>
          </a:bodyPr>
          <a:lstStyle/>
          <a:p>
            <a:pPr marL="0" indent="0">
              <a:buNone/>
            </a:pPr>
            <a:r>
              <a:rPr lang="it-IT" sz="4300" b="1" dirty="0">
                <a:solidFill>
                  <a:srgbClr val="0070C0"/>
                </a:solidFill>
              </a:rPr>
              <a:t>Metodologia</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2360" y="260648"/>
            <a:ext cx="1152525" cy="381000"/>
          </a:xfrm>
          <a:prstGeom prst="rect">
            <a:avLst/>
          </a:prstGeom>
        </p:spPr>
      </p:pic>
      <p:sp>
        <p:nvSpPr>
          <p:cNvPr id="4" name="Segnaposto data 3"/>
          <p:cNvSpPr>
            <a:spLocks noGrp="1"/>
          </p:cNvSpPr>
          <p:nvPr>
            <p:ph type="dt" sz="half" idx="10"/>
          </p:nvPr>
        </p:nvSpPr>
        <p:spPr/>
        <p:txBody>
          <a:bodyPr/>
          <a:lstStyle/>
          <a:p>
            <a:fld id="{2EF39BC7-A1F8-3B49-AE1A-A11C696D52BD}"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6" name="Segnaposto numero diapositiva 5"/>
          <p:cNvSpPr>
            <a:spLocks noGrp="1"/>
          </p:cNvSpPr>
          <p:nvPr>
            <p:ph type="sldNum" sz="quarter" idx="12"/>
          </p:nvPr>
        </p:nvSpPr>
        <p:spPr/>
        <p:txBody>
          <a:bodyPr/>
          <a:lstStyle/>
          <a:p>
            <a:fld id="{B6FE76F3-D535-43CA-9E40-8F9EEFD35580}" type="slidenum">
              <a:rPr lang="it-IT" smtClean="0"/>
              <a:t>67</a:t>
            </a:fld>
            <a:endParaRPr lang="it-IT"/>
          </a:p>
        </p:txBody>
      </p:sp>
    </p:spTree>
    <p:extLst>
      <p:ext uri="{BB962C8B-B14F-4D97-AF65-F5344CB8AC3E}">
        <p14:creationId xmlns:p14="http://schemas.microsoft.com/office/powerpoint/2010/main" val="25521233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dirty="0"/>
              <a:t>Metodologia</a:t>
            </a:r>
          </a:p>
        </p:txBody>
      </p:sp>
      <p:sp>
        <p:nvSpPr>
          <p:cNvPr id="3" name="Segnaposto contenuto 2"/>
          <p:cNvSpPr>
            <a:spLocks noGrp="1"/>
          </p:cNvSpPr>
          <p:nvPr>
            <p:ph idx="1"/>
          </p:nvPr>
        </p:nvSpPr>
        <p:spPr/>
        <p:txBody>
          <a:bodyPr>
            <a:normAutofit/>
          </a:bodyPr>
          <a:lstStyle/>
          <a:p>
            <a:pPr>
              <a:buFont typeface="Wingdings" panose="05000000000000000000" pitchFamily="2" charset="2"/>
              <a:buChar char="v"/>
            </a:pPr>
            <a:r>
              <a:rPr lang="it-IT" dirty="0"/>
              <a:t> Attori  coinvolti</a:t>
            </a:r>
          </a:p>
          <a:p>
            <a:pPr>
              <a:buFont typeface="Wingdings" panose="05000000000000000000" pitchFamily="2" charset="2"/>
              <a:buChar char="v"/>
            </a:pPr>
            <a:r>
              <a:rPr lang="it-IT" dirty="0"/>
              <a:t> Fonti Informative</a:t>
            </a:r>
          </a:p>
          <a:p>
            <a:pPr>
              <a:buFont typeface="Wingdings" panose="05000000000000000000" pitchFamily="2" charset="2"/>
              <a:buChar char="v"/>
            </a:pPr>
            <a:r>
              <a:rPr lang="it-IT" dirty="0"/>
              <a:t> Criteri di record </a:t>
            </a:r>
            <a:r>
              <a:rPr lang="it-IT" dirty="0" err="1"/>
              <a:t>linkage</a:t>
            </a:r>
            <a:endParaRPr lang="it-IT" dirty="0"/>
          </a:p>
          <a:p>
            <a:pPr>
              <a:buFont typeface="Wingdings" panose="05000000000000000000" pitchFamily="2" charset="2"/>
              <a:buChar char="v"/>
            </a:pPr>
            <a:r>
              <a:rPr lang="it-IT" dirty="0"/>
              <a:t> Indicatori</a:t>
            </a:r>
          </a:p>
          <a:p>
            <a:pPr>
              <a:buFont typeface="Wingdings" panose="05000000000000000000" pitchFamily="2" charset="2"/>
              <a:buChar char="v"/>
            </a:pPr>
            <a:r>
              <a:rPr lang="it-IT" dirty="0"/>
              <a:t> Metodi statistici</a:t>
            </a:r>
          </a:p>
          <a:p>
            <a:pPr marL="0" indent="0">
              <a:buNone/>
            </a:pP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0352" y="332656"/>
            <a:ext cx="1152525" cy="381000"/>
          </a:xfrm>
          <a:prstGeom prst="rect">
            <a:avLst/>
          </a:prstGeom>
        </p:spPr>
      </p:pic>
      <p:sp>
        <p:nvSpPr>
          <p:cNvPr id="5" name="Segnaposto data 4"/>
          <p:cNvSpPr>
            <a:spLocks noGrp="1"/>
          </p:cNvSpPr>
          <p:nvPr>
            <p:ph type="dt" sz="half" idx="10"/>
          </p:nvPr>
        </p:nvSpPr>
        <p:spPr/>
        <p:txBody>
          <a:bodyPr/>
          <a:lstStyle/>
          <a:p>
            <a:fld id="{3BCBC2A9-7EF3-134F-A170-8C95126DCDCE}"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68</a:t>
            </a:fld>
            <a:endParaRPr lang="it-IT"/>
          </a:p>
        </p:txBody>
      </p:sp>
    </p:spTree>
    <p:extLst>
      <p:ext uri="{BB962C8B-B14F-4D97-AF65-F5344CB8AC3E}">
        <p14:creationId xmlns:p14="http://schemas.microsoft.com/office/powerpoint/2010/main" val="23085371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dirty="0"/>
              <a:t>Metodologia</a:t>
            </a:r>
          </a:p>
        </p:txBody>
      </p:sp>
      <p:sp>
        <p:nvSpPr>
          <p:cNvPr id="3" name="Segnaposto contenuto 2"/>
          <p:cNvSpPr>
            <a:spLocks noGrp="1"/>
          </p:cNvSpPr>
          <p:nvPr>
            <p:ph idx="1"/>
          </p:nvPr>
        </p:nvSpPr>
        <p:spPr/>
        <p:txBody>
          <a:bodyPr>
            <a:normAutofit fontScale="92500" lnSpcReduction="10000"/>
          </a:bodyPr>
          <a:lstStyle/>
          <a:p>
            <a:pPr marL="0" indent="0">
              <a:buNone/>
            </a:pPr>
            <a:r>
              <a:rPr lang="it-IT" dirty="0"/>
              <a:t>Attori  coinvolti:</a:t>
            </a:r>
          </a:p>
          <a:p>
            <a:pPr marL="0" indent="0">
              <a:buNone/>
            </a:pPr>
            <a:endParaRPr lang="it-IT" dirty="0"/>
          </a:p>
          <a:p>
            <a:pPr>
              <a:buFont typeface="Wingdings" panose="05000000000000000000" pitchFamily="2" charset="2"/>
              <a:buChar char="§"/>
            </a:pPr>
            <a:r>
              <a:rPr lang="it-IT" dirty="0"/>
              <a:t>Il </a:t>
            </a:r>
            <a:r>
              <a:rPr lang="it-IT" b="1" dirty="0">
                <a:solidFill>
                  <a:srgbClr val="C00000"/>
                </a:solidFill>
              </a:rPr>
              <a:t>Comitato PNE</a:t>
            </a:r>
            <a:r>
              <a:rPr lang="it-IT" dirty="0"/>
              <a:t>, composto dai rappresentanti di Regioni, Province Autonome, del Ministero della Salute e istituzioni scientifiche: </a:t>
            </a:r>
            <a:r>
              <a:rPr lang="it-IT" u="sng" dirty="0"/>
              <a:t>discute gli indicatori</a:t>
            </a:r>
          </a:p>
          <a:p>
            <a:pPr>
              <a:buFont typeface="Wingdings" panose="05000000000000000000" pitchFamily="2" charset="2"/>
              <a:buChar char="§"/>
            </a:pPr>
            <a:r>
              <a:rPr lang="it-IT" dirty="0"/>
              <a:t>Il </a:t>
            </a:r>
            <a:r>
              <a:rPr lang="it-IT" b="1" dirty="0">
                <a:solidFill>
                  <a:srgbClr val="C00000"/>
                </a:solidFill>
              </a:rPr>
              <a:t>centro operativo PNE </a:t>
            </a:r>
            <a:r>
              <a:rPr lang="it-IT" dirty="0"/>
              <a:t>è il Dipartimento di Epidemiologia del SSR della Regione Lazio: </a:t>
            </a:r>
            <a:r>
              <a:rPr lang="it-IT" u="sng" dirty="0"/>
              <a:t>si occupa della Progettazione, gestione, disegno e analisi dei dati e gestione del sito web </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959" y="465138"/>
            <a:ext cx="1152525" cy="381000"/>
          </a:xfrm>
          <a:prstGeom prst="rect">
            <a:avLst/>
          </a:prstGeom>
        </p:spPr>
      </p:pic>
      <p:sp>
        <p:nvSpPr>
          <p:cNvPr id="5" name="Segnaposto data 4"/>
          <p:cNvSpPr>
            <a:spLocks noGrp="1"/>
          </p:cNvSpPr>
          <p:nvPr>
            <p:ph type="dt" sz="half" idx="10"/>
          </p:nvPr>
        </p:nvSpPr>
        <p:spPr/>
        <p:txBody>
          <a:bodyPr/>
          <a:lstStyle/>
          <a:p>
            <a:fld id="{14E460B2-9719-4F41-8EFB-6F90698CBE93}"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69</a:t>
            </a:fld>
            <a:endParaRPr lang="it-IT"/>
          </a:p>
        </p:txBody>
      </p:sp>
    </p:spTree>
    <p:extLst>
      <p:ext uri="{BB962C8B-B14F-4D97-AF65-F5344CB8AC3E}">
        <p14:creationId xmlns:p14="http://schemas.microsoft.com/office/powerpoint/2010/main" val="2546782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251520" y="2348880"/>
            <a:ext cx="8892480" cy="4114800"/>
          </a:xfrm>
        </p:spPr>
        <p:txBody>
          <a:bodyPr>
            <a:normAutofit/>
          </a:bodyPr>
          <a:lstStyle/>
          <a:p>
            <a:pPr>
              <a:lnSpc>
                <a:spcPct val="90000"/>
              </a:lnSpc>
              <a:buClr>
                <a:schemeClr val="tx1"/>
              </a:buClr>
              <a:buFont typeface="Times" charset="0"/>
              <a:buChar char="•"/>
              <a:defRPr/>
            </a:pPr>
            <a:r>
              <a:rPr lang="mr-IN" dirty="0" smtClean="0">
                <a:solidFill>
                  <a:srgbClr val="FF0000"/>
                </a:solidFill>
              </a:rPr>
              <a:t>…</a:t>
            </a:r>
            <a:endParaRPr lang="it-IT" dirty="0" smtClean="0">
              <a:solidFill>
                <a:srgbClr val="FF0000"/>
              </a:solidFill>
            </a:endParaRPr>
          </a:p>
          <a:p>
            <a:pPr>
              <a:lnSpc>
                <a:spcPct val="90000"/>
              </a:lnSpc>
              <a:buClr>
                <a:schemeClr val="tx1"/>
              </a:buClr>
              <a:buFont typeface="Times" charset="0"/>
              <a:buChar char="•"/>
              <a:defRPr/>
            </a:pPr>
            <a:r>
              <a:rPr lang="mr-IN" dirty="0" smtClean="0">
                <a:solidFill>
                  <a:srgbClr val="FF0000"/>
                </a:solidFill>
                <a:cs typeface="+mn-cs"/>
              </a:rPr>
              <a:t>…</a:t>
            </a:r>
            <a:endParaRPr lang="it-IT" dirty="0" smtClean="0">
              <a:solidFill>
                <a:srgbClr val="FF0000"/>
              </a:solidFill>
              <a:cs typeface="+mn-cs"/>
            </a:endParaRPr>
          </a:p>
          <a:p>
            <a:pPr>
              <a:lnSpc>
                <a:spcPct val="90000"/>
              </a:lnSpc>
              <a:buClr>
                <a:schemeClr val="tx1"/>
              </a:buClr>
              <a:buFont typeface="Times" charset="0"/>
              <a:buChar char="•"/>
              <a:defRPr/>
            </a:pPr>
            <a:r>
              <a:rPr lang="mr-IN" dirty="0" smtClean="0">
                <a:solidFill>
                  <a:srgbClr val="FF0000"/>
                </a:solidFill>
              </a:rPr>
              <a:t>…</a:t>
            </a:r>
            <a:endParaRPr lang="it-IT" dirty="0" smtClean="0">
              <a:solidFill>
                <a:srgbClr val="FF0000"/>
              </a:solidFill>
            </a:endParaRPr>
          </a:p>
        </p:txBody>
      </p:sp>
      <p:sp>
        <p:nvSpPr>
          <p:cNvPr id="4" name="Segnaposto contenuto 2"/>
          <p:cNvSpPr txBox="1">
            <a:spLocks/>
          </p:cNvSpPr>
          <p:nvPr/>
        </p:nvSpPr>
        <p:spPr>
          <a:xfrm>
            <a:off x="467544" y="548680"/>
            <a:ext cx="4464496" cy="648072"/>
          </a:xfrm>
          <a:prstGeom prst="rect">
            <a:avLst/>
          </a:prstGeom>
          <a:ln w="63500">
            <a:solidFill>
              <a:srgbClr val="0066CC"/>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it-IT" sz="3600" dirty="0" smtClean="0">
                <a:latin typeface="Aparajita" panose="020B0604020202020204" pitchFamily="34" charset="0"/>
                <a:cs typeface="Aparajita" panose="020B0604020202020204" pitchFamily="34" charset="0"/>
              </a:rPr>
              <a:t>I problemi del SSN</a:t>
            </a:r>
            <a:endParaRPr lang="it-IT" sz="3600" dirty="0">
              <a:latin typeface="Aparajita" panose="020B0604020202020204" pitchFamily="34" charset="0"/>
              <a:cs typeface="Aparajita" panose="020B0604020202020204" pitchFamily="34" charset="0"/>
            </a:endParaRPr>
          </a:p>
        </p:txBody>
      </p:sp>
      <p:pic>
        <p:nvPicPr>
          <p:cNvPr id="2" name="Immagine 1" descr="Schermata 2019-02-08 alle 09.00.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27376">
            <a:off x="2769285" y="1582240"/>
            <a:ext cx="5973318" cy="4328035"/>
          </a:xfrm>
          <a:prstGeom prst="rect">
            <a:avLst/>
          </a:prstGeom>
        </p:spPr>
      </p:pic>
    </p:spTree>
    <p:extLst>
      <p:ext uri="{BB962C8B-B14F-4D97-AF65-F5344CB8AC3E}">
        <p14:creationId xmlns:p14="http://schemas.microsoft.com/office/powerpoint/2010/main" val="827802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dirty="0"/>
              <a:t>Fonti informative</a:t>
            </a:r>
          </a:p>
        </p:txBody>
      </p:sp>
      <p:sp>
        <p:nvSpPr>
          <p:cNvPr id="3" name="Segnaposto contenuto 2"/>
          <p:cNvSpPr>
            <a:spLocks noGrp="1"/>
          </p:cNvSpPr>
          <p:nvPr>
            <p:ph idx="1"/>
          </p:nvPr>
        </p:nvSpPr>
        <p:spPr/>
        <p:txBody>
          <a:bodyPr>
            <a:normAutofit fontScale="92500"/>
          </a:bodyPr>
          <a:lstStyle/>
          <a:p>
            <a:pPr marL="0" indent="0">
              <a:buNone/>
            </a:pPr>
            <a:r>
              <a:rPr lang="it-IT" u="sng" dirty="0"/>
              <a:t>3 Sistemi informativi:</a:t>
            </a:r>
          </a:p>
          <a:p>
            <a:pPr marL="0" indent="0">
              <a:buNone/>
            </a:pPr>
            <a:endParaRPr lang="it-IT" b="1" dirty="0">
              <a:solidFill>
                <a:srgbClr val="C00000"/>
              </a:solidFill>
            </a:endParaRPr>
          </a:p>
          <a:p>
            <a:pPr marL="514350" indent="-514350">
              <a:buFont typeface="+mj-lt"/>
              <a:buAutoNum type="arabicPeriod"/>
            </a:pPr>
            <a:r>
              <a:rPr lang="it-IT" b="1" dirty="0">
                <a:solidFill>
                  <a:srgbClr val="C00000"/>
                </a:solidFill>
              </a:rPr>
              <a:t>Sistema Informativo Ospedaliero (SIO)</a:t>
            </a:r>
          </a:p>
          <a:p>
            <a:pPr marL="0" indent="0">
              <a:buNone/>
            </a:pPr>
            <a:endParaRPr lang="it-IT" b="1" dirty="0">
              <a:solidFill>
                <a:srgbClr val="C00000"/>
              </a:solidFill>
            </a:endParaRPr>
          </a:p>
          <a:p>
            <a:pPr marL="514350" indent="-514350">
              <a:buFont typeface="+mj-lt"/>
              <a:buAutoNum type="arabicPeriod" startAt="2"/>
            </a:pPr>
            <a:r>
              <a:rPr lang="it-IT" b="1" dirty="0">
                <a:solidFill>
                  <a:srgbClr val="C00000"/>
                </a:solidFill>
              </a:rPr>
              <a:t>Sistema Informativo Anagrafe Tributaria (AT)</a:t>
            </a:r>
          </a:p>
          <a:p>
            <a:pPr marL="0" indent="0">
              <a:buNone/>
            </a:pPr>
            <a:endParaRPr lang="it-IT" b="1" dirty="0">
              <a:solidFill>
                <a:srgbClr val="C00000"/>
              </a:solidFill>
            </a:endParaRPr>
          </a:p>
          <a:p>
            <a:pPr marL="514350" indent="-514350">
              <a:buFont typeface="+mj-lt"/>
              <a:buAutoNum type="arabicPeriod" startAt="3"/>
            </a:pPr>
            <a:r>
              <a:rPr lang="it-IT" b="1" dirty="0">
                <a:solidFill>
                  <a:srgbClr val="C00000"/>
                </a:solidFill>
              </a:rPr>
              <a:t>Sistema Informativo per il monitoraggio dell’ assistenza in Emergenza-Urgenza (EMUR)</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2360" y="304354"/>
            <a:ext cx="1152525" cy="381000"/>
          </a:xfrm>
          <a:prstGeom prst="rect">
            <a:avLst/>
          </a:prstGeom>
        </p:spPr>
      </p:pic>
      <p:sp>
        <p:nvSpPr>
          <p:cNvPr id="5" name="Segnaposto data 4"/>
          <p:cNvSpPr>
            <a:spLocks noGrp="1"/>
          </p:cNvSpPr>
          <p:nvPr>
            <p:ph type="dt" sz="half" idx="10"/>
          </p:nvPr>
        </p:nvSpPr>
        <p:spPr/>
        <p:txBody>
          <a:bodyPr/>
          <a:lstStyle/>
          <a:p>
            <a:fld id="{908D9CF5-8B67-5B4E-A588-596F3EAC8748}"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70</a:t>
            </a:fld>
            <a:endParaRPr lang="it-IT"/>
          </a:p>
        </p:txBody>
      </p:sp>
    </p:spTree>
    <p:extLst>
      <p:ext uri="{BB962C8B-B14F-4D97-AF65-F5344CB8AC3E}">
        <p14:creationId xmlns:p14="http://schemas.microsoft.com/office/powerpoint/2010/main" val="28531260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marL="514350" indent="-514350" algn="l"/>
            <a:r>
              <a:rPr lang="it-IT" sz="3200" b="1" dirty="0">
                <a:solidFill>
                  <a:srgbClr val="C00000"/>
                </a:solidFill>
              </a:rPr>
              <a:t>Sistema Informativo Ospedaliero</a:t>
            </a:r>
          </a:p>
        </p:txBody>
      </p:sp>
      <p:sp>
        <p:nvSpPr>
          <p:cNvPr id="3" name="Segnaposto contenuto 2"/>
          <p:cNvSpPr>
            <a:spLocks noGrp="1"/>
          </p:cNvSpPr>
          <p:nvPr>
            <p:ph idx="1"/>
          </p:nvPr>
        </p:nvSpPr>
        <p:spPr>
          <a:xfrm>
            <a:off x="457200" y="1999381"/>
            <a:ext cx="8229600" cy="4525963"/>
          </a:xfrm>
        </p:spPr>
        <p:txBody>
          <a:bodyPr>
            <a:normAutofit/>
          </a:bodyPr>
          <a:lstStyle/>
          <a:p>
            <a:pPr marL="0" indent="0">
              <a:buNone/>
            </a:pPr>
            <a:r>
              <a:rPr lang="it-IT" sz="2400" dirty="0"/>
              <a:t>Il sistema Informativo Ospedaliero (SIO) raccoglie le informazioni di tutti i ricoveri ospedalieri  (in acuzie e post acuzie) registrati in Italia attraverso le </a:t>
            </a:r>
            <a:r>
              <a:rPr lang="it-IT" sz="2400" b="1" dirty="0">
                <a:solidFill>
                  <a:srgbClr val="C00000"/>
                </a:solidFill>
              </a:rPr>
              <a:t>Schede di Dimissione Ospedaliera (SDO):</a:t>
            </a:r>
          </a:p>
          <a:p>
            <a:pPr marL="0" indent="0">
              <a:buNone/>
            </a:pPr>
            <a:endParaRPr lang="it-IT" sz="2400" b="1" dirty="0">
              <a:solidFill>
                <a:srgbClr val="C00000"/>
              </a:solidFill>
            </a:endParaRPr>
          </a:p>
          <a:p>
            <a:pPr>
              <a:buFont typeface="Wingdings" panose="05000000000000000000" pitchFamily="2" charset="2"/>
              <a:buChar char="§"/>
            </a:pPr>
            <a:r>
              <a:rPr lang="it-IT" sz="2400" dirty="0"/>
              <a:t>Decreto Ministero sanità 28 dicembre 1991 (successive </a:t>
            </a:r>
            <a:r>
              <a:rPr lang="it-IT" sz="2400" dirty="0" err="1"/>
              <a:t>integr</a:t>
            </a:r>
            <a:r>
              <a:rPr lang="it-IT" sz="2400" dirty="0"/>
              <a:t>. Decreto 26 luglio 1993: ISTITUISCE SDO</a:t>
            </a:r>
          </a:p>
          <a:p>
            <a:pPr>
              <a:buFont typeface="Wingdings" panose="05000000000000000000" pitchFamily="2" charset="2"/>
              <a:buChar char="§"/>
            </a:pPr>
            <a:r>
              <a:rPr lang="it-IT" sz="2400" dirty="0"/>
              <a:t>Decreto Ministeriale 27 ottobre 2000, n.380: AGGIORNAMENTO CONTENUTI E FLUSSO INFORMATIVO </a:t>
            </a:r>
          </a:p>
          <a:p>
            <a:pPr lvl="1">
              <a:buFont typeface="Wingdings" panose="05000000000000000000" pitchFamily="2" charset="2"/>
              <a:buChar char="§"/>
            </a:pPr>
            <a:r>
              <a:rPr lang="it-IT" sz="2000" dirty="0"/>
              <a:t>CODIFICA INFORMAZIONI CLINICHE: </a:t>
            </a:r>
            <a:r>
              <a:rPr lang="it-IT" sz="2000" b="1" dirty="0">
                <a:solidFill>
                  <a:srgbClr val="C00000"/>
                </a:solidFill>
              </a:rPr>
              <a:t>ICD-9-CM</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959" y="465138"/>
            <a:ext cx="1152525" cy="381000"/>
          </a:xfrm>
          <a:prstGeom prst="rect">
            <a:avLst/>
          </a:prstGeom>
        </p:spPr>
      </p:pic>
      <p:sp>
        <p:nvSpPr>
          <p:cNvPr id="5" name="Segnaposto data 4"/>
          <p:cNvSpPr>
            <a:spLocks noGrp="1"/>
          </p:cNvSpPr>
          <p:nvPr>
            <p:ph type="dt" sz="half" idx="10"/>
          </p:nvPr>
        </p:nvSpPr>
        <p:spPr/>
        <p:txBody>
          <a:bodyPr/>
          <a:lstStyle/>
          <a:p>
            <a:fld id="{D92463A1-73A7-CA4D-8305-0C891C5BCB7C}"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71</a:t>
            </a:fld>
            <a:endParaRPr lang="it-IT"/>
          </a:p>
        </p:txBody>
      </p:sp>
    </p:spTree>
    <p:extLst>
      <p:ext uri="{BB962C8B-B14F-4D97-AF65-F5344CB8AC3E}">
        <p14:creationId xmlns:p14="http://schemas.microsoft.com/office/powerpoint/2010/main" val="29976078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marL="514350" indent="-514350" algn="l"/>
            <a:r>
              <a:rPr lang="it-IT" sz="3200" b="1" dirty="0">
                <a:solidFill>
                  <a:srgbClr val="C00000"/>
                </a:solidFill>
              </a:rPr>
              <a:t>Sistema Informativo Ospedaliero</a:t>
            </a:r>
          </a:p>
        </p:txBody>
      </p:sp>
      <p:sp>
        <p:nvSpPr>
          <p:cNvPr id="3" name="Segnaposto contenuto 2"/>
          <p:cNvSpPr>
            <a:spLocks noGrp="1"/>
          </p:cNvSpPr>
          <p:nvPr>
            <p:ph idx="1"/>
          </p:nvPr>
        </p:nvSpPr>
        <p:spPr/>
        <p:txBody>
          <a:bodyPr>
            <a:normAutofit lnSpcReduction="10000"/>
          </a:bodyPr>
          <a:lstStyle/>
          <a:p>
            <a:pPr marL="0" indent="0">
              <a:buNone/>
            </a:pPr>
            <a:r>
              <a:rPr lang="it-IT" b="1" dirty="0">
                <a:solidFill>
                  <a:srgbClr val="C00000"/>
                </a:solidFill>
              </a:rPr>
              <a:t>Schede di Dimissione Ospedaliera (SDO):</a:t>
            </a:r>
          </a:p>
          <a:p>
            <a:pPr marL="0" indent="0">
              <a:buNone/>
            </a:pPr>
            <a:endParaRPr lang="it-IT" sz="2400" b="1" dirty="0">
              <a:solidFill>
                <a:srgbClr val="C00000"/>
              </a:solidFill>
            </a:endParaRPr>
          </a:p>
          <a:p>
            <a:pPr>
              <a:buFont typeface="Wingdings" panose="05000000000000000000" pitchFamily="2" charset="2"/>
              <a:buChar char="§"/>
            </a:pPr>
            <a:r>
              <a:rPr lang="it-IT" sz="2800" dirty="0"/>
              <a:t>Informazioni anagrafiche</a:t>
            </a:r>
          </a:p>
          <a:p>
            <a:pPr>
              <a:buFont typeface="Wingdings" panose="05000000000000000000" pitchFamily="2" charset="2"/>
              <a:buChar char="§"/>
            </a:pPr>
            <a:r>
              <a:rPr lang="it-IT" sz="2800" dirty="0"/>
              <a:t>Informazioni sanitarie riferite al ricovero</a:t>
            </a:r>
          </a:p>
          <a:p>
            <a:pPr>
              <a:buFont typeface="Wingdings" panose="05000000000000000000" pitchFamily="2" charset="2"/>
              <a:buChar char="§"/>
            </a:pPr>
            <a:r>
              <a:rPr lang="it-IT" sz="2800" dirty="0"/>
              <a:t>Eventi - trasferimenti intraospedalieri</a:t>
            </a:r>
          </a:p>
          <a:p>
            <a:pPr>
              <a:buFont typeface="Wingdings" panose="05000000000000000000" pitchFamily="2" charset="2"/>
              <a:buChar char="§"/>
            </a:pPr>
            <a:r>
              <a:rPr lang="it-IT" sz="2800" dirty="0"/>
              <a:t>Informazioni relative alla dimissione</a:t>
            </a:r>
          </a:p>
          <a:p>
            <a:pPr>
              <a:buFont typeface="Wingdings" panose="05000000000000000000" pitchFamily="2" charset="2"/>
              <a:buChar char="§"/>
            </a:pPr>
            <a:r>
              <a:rPr lang="it-IT" sz="2800" dirty="0"/>
              <a:t>Informazioni cliniche alla dimissione</a:t>
            </a:r>
          </a:p>
          <a:p>
            <a:pPr marL="0" indent="0" defTabSz="354013">
              <a:buNone/>
            </a:pPr>
            <a:r>
              <a:rPr lang="it-IT" sz="2800" dirty="0"/>
              <a:t>	(diagnosi principale + 5 diagnosi secondarie)</a:t>
            </a:r>
          </a:p>
          <a:p>
            <a:pPr>
              <a:buFont typeface="Wingdings" panose="05000000000000000000" pitchFamily="2" charset="2"/>
              <a:buChar char="§"/>
            </a:pPr>
            <a:r>
              <a:rPr lang="it-IT" sz="2800" dirty="0"/>
              <a:t>DRG	</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9067" y="274638"/>
            <a:ext cx="1152525" cy="381000"/>
          </a:xfrm>
          <a:prstGeom prst="rect">
            <a:avLst/>
          </a:prstGeom>
        </p:spPr>
      </p:pic>
      <p:sp>
        <p:nvSpPr>
          <p:cNvPr id="5" name="Segnaposto data 4"/>
          <p:cNvSpPr>
            <a:spLocks noGrp="1"/>
          </p:cNvSpPr>
          <p:nvPr>
            <p:ph type="dt" sz="half" idx="10"/>
          </p:nvPr>
        </p:nvSpPr>
        <p:spPr/>
        <p:txBody>
          <a:bodyPr/>
          <a:lstStyle/>
          <a:p>
            <a:fld id="{C7B9E008-98A2-5B4A-BA7E-3477AD30EB64}"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72</a:t>
            </a:fld>
            <a:endParaRPr lang="it-IT"/>
          </a:p>
        </p:txBody>
      </p:sp>
    </p:spTree>
    <p:extLst>
      <p:ext uri="{BB962C8B-B14F-4D97-AF65-F5344CB8AC3E}">
        <p14:creationId xmlns:p14="http://schemas.microsoft.com/office/powerpoint/2010/main" val="15907525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marL="0" indent="0">
              <a:buNone/>
            </a:pPr>
            <a:r>
              <a:rPr lang="it-IT" sz="2400" dirty="0"/>
              <a:t>Anagrafe Tributaria (AT)</a:t>
            </a:r>
          </a:p>
          <a:p>
            <a:pPr marL="0" indent="0">
              <a:buNone/>
            </a:pPr>
            <a:endParaRPr lang="it-IT" sz="2400" dirty="0"/>
          </a:p>
          <a:p>
            <a:pPr>
              <a:buFont typeface="Wingdings" panose="05000000000000000000" pitchFamily="2" charset="2"/>
              <a:buChar char="§"/>
            </a:pPr>
            <a:r>
              <a:rPr lang="it-IT" sz="2400" dirty="0"/>
              <a:t>Decreto del Presidente della Repubblica 29 </a:t>
            </a:r>
            <a:r>
              <a:rPr lang="it-IT" sz="2400" dirty="0" err="1"/>
              <a:t>sett</a:t>
            </a:r>
            <a:r>
              <a:rPr lang="it-IT" sz="2400" dirty="0"/>
              <a:t> 1973, n. 605</a:t>
            </a:r>
          </a:p>
          <a:p>
            <a:pPr>
              <a:buFont typeface="Wingdings" panose="05000000000000000000" pitchFamily="2" charset="2"/>
              <a:buChar char="§"/>
            </a:pPr>
            <a:r>
              <a:rPr lang="it-IT" sz="2400" dirty="0"/>
              <a:t>Sistema informatizzato obbligatorio che gestisce i dati e le informazioni relative ai contribuenti</a:t>
            </a:r>
          </a:p>
          <a:p>
            <a:pPr>
              <a:buFont typeface="Wingdings" panose="05000000000000000000" pitchFamily="2" charset="2"/>
              <a:buChar char="§"/>
            </a:pPr>
            <a:r>
              <a:rPr lang="it-IT" sz="2400" dirty="0"/>
              <a:t>Archivio anagrafico (codici fiscali e partite IVA)</a:t>
            </a:r>
          </a:p>
          <a:p>
            <a:pPr>
              <a:buFont typeface="Wingdings" panose="05000000000000000000" pitchFamily="2" charset="2"/>
              <a:buChar char="§"/>
            </a:pPr>
            <a:r>
              <a:rPr lang="it-IT" sz="2400" dirty="0"/>
              <a:t>Allineamento con anagrafi comunali</a:t>
            </a:r>
          </a:p>
          <a:p>
            <a:pPr>
              <a:buFont typeface="Wingdings" panose="05000000000000000000" pitchFamily="2" charset="2"/>
              <a:buChar char="§"/>
            </a:pPr>
            <a:r>
              <a:rPr lang="it-IT" sz="2400" dirty="0"/>
              <a:t>Sistema di circolarità anagrafica: acquisizione decessi</a:t>
            </a:r>
          </a:p>
        </p:txBody>
      </p:sp>
      <p:sp>
        <p:nvSpPr>
          <p:cNvPr id="2" name="Titolo 1"/>
          <p:cNvSpPr>
            <a:spLocks noGrp="1"/>
          </p:cNvSpPr>
          <p:nvPr>
            <p:ph type="title"/>
          </p:nvPr>
        </p:nvSpPr>
        <p:spPr>
          <a:xfrm>
            <a:off x="611560" y="274638"/>
            <a:ext cx="8075240" cy="1143000"/>
          </a:xfrm>
        </p:spPr>
        <p:txBody>
          <a:bodyPr>
            <a:noAutofit/>
          </a:bodyPr>
          <a:lstStyle/>
          <a:p>
            <a:pPr marL="514350" indent="-514350" algn="l"/>
            <a:r>
              <a:rPr lang="it-IT" sz="3200" b="1" dirty="0">
                <a:solidFill>
                  <a:srgbClr val="C00000"/>
                </a:solidFill>
              </a:rPr>
              <a:t>Sistema Informativo Anagrafe Tributaria</a:t>
            </a:r>
          </a:p>
        </p:txBody>
      </p:sp>
      <p:sp>
        <p:nvSpPr>
          <p:cNvPr id="5" name="Segnaposto data 4"/>
          <p:cNvSpPr>
            <a:spLocks noGrp="1"/>
          </p:cNvSpPr>
          <p:nvPr>
            <p:ph type="dt" sz="half" idx="10"/>
          </p:nvPr>
        </p:nvSpPr>
        <p:spPr/>
        <p:txBody>
          <a:bodyPr/>
          <a:lstStyle/>
          <a:p>
            <a:fld id="{F129350E-0E2E-A54E-802C-868DEC7B6BCF}"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73</a:t>
            </a:fld>
            <a:endParaRPr lang="it-IT"/>
          </a:p>
        </p:txBody>
      </p:sp>
    </p:spTree>
    <p:extLst>
      <p:ext uri="{BB962C8B-B14F-4D97-AF65-F5344CB8AC3E}">
        <p14:creationId xmlns:p14="http://schemas.microsoft.com/office/powerpoint/2010/main" val="34647279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999381"/>
            <a:ext cx="8229600" cy="4525963"/>
          </a:xfrm>
        </p:spPr>
        <p:txBody>
          <a:bodyPr>
            <a:normAutofit/>
          </a:bodyPr>
          <a:lstStyle/>
          <a:p>
            <a:pPr>
              <a:buFont typeface="Wingdings" panose="05000000000000000000" pitchFamily="2" charset="2"/>
              <a:buChar char="§"/>
            </a:pPr>
            <a:r>
              <a:rPr lang="it-IT" sz="2400" dirty="0"/>
              <a:t>Decreto Ministeriale 17 dicembre 2008 (</a:t>
            </a:r>
            <a:r>
              <a:rPr lang="it-IT" sz="2400" dirty="0" err="1"/>
              <a:t>succ</a:t>
            </a:r>
            <a:r>
              <a:rPr lang="it-IT" sz="2400" dirty="0"/>
              <a:t>, modificato Decreto Ministeriale 6 agosto 2012)</a:t>
            </a:r>
          </a:p>
          <a:p>
            <a:pPr>
              <a:buFont typeface="Wingdings" panose="05000000000000000000" pitchFamily="2" charset="2"/>
              <a:buChar char="§"/>
            </a:pPr>
            <a:r>
              <a:rPr lang="it-IT" sz="2400" dirty="0"/>
              <a:t>Rilevazione ricompresa tra gli adempimenti cui sono tenute tutte le regioni (</a:t>
            </a:r>
            <a:r>
              <a:rPr lang="it-IT" sz="2400" dirty="0" err="1"/>
              <a:t>Conf</a:t>
            </a:r>
            <a:r>
              <a:rPr lang="it-IT" sz="2400" dirty="0"/>
              <a:t>. Stato-Regioni 23 marzo 2005) </a:t>
            </a:r>
          </a:p>
          <a:p>
            <a:pPr marL="0" indent="0">
              <a:buNone/>
            </a:pPr>
            <a:endParaRPr lang="it-IT" sz="2400" dirty="0"/>
          </a:p>
          <a:p>
            <a:pPr marL="0" indent="0">
              <a:buNone/>
            </a:pPr>
            <a:r>
              <a:rPr lang="it-IT" sz="2400" dirty="0"/>
              <a:t>Dati:</a:t>
            </a:r>
          </a:p>
          <a:p>
            <a:pPr marL="457200" indent="-457200">
              <a:buFont typeface="+mj-lt"/>
              <a:buAutoNum type="arabicPeriod"/>
            </a:pPr>
            <a:r>
              <a:rPr lang="it-IT" sz="2400" b="1" dirty="0">
                <a:solidFill>
                  <a:srgbClr val="C00000"/>
                </a:solidFill>
              </a:rPr>
              <a:t>Sistema 118</a:t>
            </a:r>
          </a:p>
          <a:p>
            <a:pPr marL="457200" indent="-457200">
              <a:buFont typeface="+mj-lt"/>
              <a:buAutoNum type="arabicPeriod"/>
            </a:pPr>
            <a:endParaRPr lang="it-IT" sz="2400" b="1" dirty="0">
              <a:solidFill>
                <a:srgbClr val="C00000"/>
              </a:solidFill>
            </a:endParaRPr>
          </a:p>
          <a:p>
            <a:pPr marL="457200" indent="-457200">
              <a:buFont typeface="+mj-lt"/>
              <a:buAutoNum type="arabicPeriod"/>
            </a:pPr>
            <a:r>
              <a:rPr lang="it-IT" sz="2400" b="1" dirty="0">
                <a:solidFill>
                  <a:srgbClr val="C00000"/>
                </a:solidFill>
              </a:rPr>
              <a:t>Pronto Soccorso</a:t>
            </a:r>
          </a:p>
          <a:p>
            <a:pPr marL="0" indent="0">
              <a:buNone/>
            </a:pPr>
            <a:endParaRPr lang="it-IT" sz="2400" dirty="0"/>
          </a:p>
          <a:p>
            <a:pPr marL="0" indent="0">
              <a:buNone/>
            </a:pPr>
            <a:endParaRPr lang="it-IT" sz="2400" dirty="0"/>
          </a:p>
        </p:txBody>
      </p:sp>
      <p:sp>
        <p:nvSpPr>
          <p:cNvPr id="2" name="Titolo 1"/>
          <p:cNvSpPr>
            <a:spLocks noGrp="1"/>
          </p:cNvSpPr>
          <p:nvPr>
            <p:ph type="title"/>
          </p:nvPr>
        </p:nvSpPr>
        <p:spPr>
          <a:xfrm>
            <a:off x="611429" y="188640"/>
            <a:ext cx="8507288" cy="1143000"/>
          </a:xfrm>
        </p:spPr>
        <p:txBody>
          <a:bodyPr>
            <a:noAutofit/>
          </a:bodyPr>
          <a:lstStyle/>
          <a:p>
            <a:pPr algn="l"/>
            <a:r>
              <a:rPr lang="it-IT" sz="3200" b="1" dirty="0">
                <a:solidFill>
                  <a:srgbClr val="C00000"/>
                </a:solidFill>
              </a:rPr>
              <a:t>Sistema Informativo per il monitoraggio </a:t>
            </a:r>
            <a:br>
              <a:rPr lang="it-IT" sz="3200" b="1" dirty="0">
                <a:solidFill>
                  <a:srgbClr val="C00000"/>
                </a:solidFill>
              </a:rPr>
            </a:br>
            <a:r>
              <a:rPr lang="it-IT" sz="3200" b="1" dirty="0">
                <a:solidFill>
                  <a:srgbClr val="C00000"/>
                </a:solidFill>
              </a:rPr>
              <a:t>dell’assistenza in Emergenza-Urgenza </a:t>
            </a:r>
          </a:p>
        </p:txBody>
      </p:sp>
      <p:sp>
        <p:nvSpPr>
          <p:cNvPr id="5" name="Segnaposto data 4"/>
          <p:cNvSpPr>
            <a:spLocks noGrp="1"/>
          </p:cNvSpPr>
          <p:nvPr>
            <p:ph type="dt" sz="half" idx="10"/>
          </p:nvPr>
        </p:nvSpPr>
        <p:spPr/>
        <p:txBody>
          <a:bodyPr/>
          <a:lstStyle/>
          <a:p>
            <a:fld id="{92194294-2EC9-124B-8DDE-496D438EE5B8}"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74</a:t>
            </a:fld>
            <a:endParaRPr lang="it-IT"/>
          </a:p>
        </p:txBody>
      </p:sp>
    </p:spTree>
    <p:extLst>
      <p:ext uri="{BB962C8B-B14F-4D97-AF65-F5344CB8AC3E}">
        <p14:creationId xmlns:p14="http://schemas.microsoft.com/office/powerpoint/2010/main" val="462956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dirty="0"/>
              <a:t>Record </a:t>
            </a:r>
            <a:r>
              <a:rPr lang="it-IT" dirty="0" err="1"/>
              <a:t>Linkage</a:t>
            </a:r>
            <a:endParaRPr lang="it-IT" dirty="0"/>
          </a:p>
        </p:txBody>
      </p:sp>
      <p:sp>
        <p:nvSpPr>
          <p:cNvPr id="3" name="Segnaposto contenuto 2"/>
          <p:cNvSpPr>
            <a:spLocks noGrp="1"/>
          </p:cNvSpPr>
          <p:nvPr>
            <p:ph idx="1"/>
          </p:nvPr>
        </p:nvSpPr>
        <p:spPr/>
        <p:txBody>
          <a:bodyPr>
            <a:normAutofit/>
          </a:bodyPr>
          <a:lstStyle/>
          <a:p>
            <a:pPr>
              <a:buFont typeface="Wingdings" panose="05000000000000000000" pitchFamily="2" charset="2"/>
              <a:buChar char="§"/>
            </a:pPr>
            <a:r>
              <a:rPr lang="it-IT" sz="2400" dirty="0"/>
              <a:t>PNE utilizza metodi di record </a:t>
            </a:r>
            <a:r>
              <a:rPr lang="it-IT" sz="2400" dirty="0" err="1"/>
              <a:t>linkage</a:t>
            </a:r>
            <a:r>
              <a:rPr lang="it-IT" sz="2400" dirty="0"/>
              <a:t> di tipo DETERMINISTICO (vengono collegate unità statistiche che concordano in riferimento ad una specifica chiave identificativa)</a:t>
            </a:r>
          </a:p>
          <a:p>
            <a:pPr marL="0" indent="0">
              <a:buNone/>
            </a:pPr>
            <a:endParaRPr lang="it-IT" sz="2400" dirty="0"/>
          </a:p>
          <a:p>
            <a:pPr>
              <a:buFont typeface="Wingdings" panose="05000000000000000000" pitchFamily="2" charset="2"/>
              <a:buChar char="§"/>
            </a:pPr>
            <a:r>
              <a:rPr lang="it-IT" sz="2400" dirty="0"/>
              <a:t>Ricostruzione del percorso assistenziale attraverso record </a:t>
            </a:r>
            <a:r>
              <a:rPr lang="it-IT" sz="2400" dirty="0" err="1"/>
              <a:t>linkage</a:t>
            </a:r>
            <a:r>
              <a:rPr lang="it-IT" sz="2400" dirty="0"/>
              <a:t> tra SIO e AT</a:t>
            </a:r>
          </a:p>
          <a:p>
            <a:pPr marL="0" indent="0">
              <a:buNone/>
            </a:pPr>
            <a:endParaRPr lang="it-IT" sz="2400" dirty="0"/>
          </a:p>
          <a:p>
            <a:pPr>
              <a:buFont typeface="Wingdings" panose="05000000000000000000" pitchFamily="2" charset="2"/>
              <a:buChar char="§"/>
            </a:pPr>
            <a:r>
              <a:rPr lang="it-IT" sz="2400" dirty="0"/>
              <a:t>Strumento indispensabile per descrivere e valutare in termini di  efficacia, appropriatezza ed equità le cure erogate e le prestazioni fornite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367" y="274638"/>
            <a:ext cx="1152525" cy="381000"/>
          </a:xfrm>
          <a:prstGeom prst="rect">
            <a:avLst/>
          </a:prstGeom>
        </p:spPr>
      </p:pic>
      <p:sp>
        <p:nvSpPr>
          <p:cNvPr id="5" name="Segnaposto data 4"/>
          <p:cNvSpPr>
            <a:spLocks noGrp="1"/>
          </p:cNvSpPr>
          <p:nvPr>
            <p:ph type="dt" sz="half" idx="10"/>
          </p:nvPr>
        </p:nvSpPr>
        <p:spPr/>
        <p:txBody>
          <a:bodyPr/>
          <a:lstStyle/>
          <a:p>
            <a:fld id="{CD112CB0-C133-DE4B-B192-F1E5B09309E2}"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75</a:t>
            </a:fld>
            <a:endParaRPr lang="it-IT"/>
          </a:p>
        </p:txBody>
      </p:sp>
    </p:spTree>
    <p:extLst>
      <p:ext uri="{BB962C8B-B14F-4D97-AF65-F5344CB8AC3E}">
        <p14:creationId xmlns:p14="http://schemas.microsoft.com/office/powerpoint/2010/main" val="38399319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dirty="0"/>
              <a:t>Indicatori utilizzati da PNE</a:t>
            </a:r>
          </a:p>
        </p:txBody>
      </p:sp>
      <p:sp>
        <p:nvSpPr>
          <p:cNvPr id="3" name="Segnaposto contenuto 2"/>
          <p:cNvSpPr>
            <a:spLocks noGrp="1"/>
          </p:cNvSpPr>
          <p:nvPr>
            <p:ph idx="1"/>
          </p:nvPr>
        </p:nvSpPr>
        <p:spPr>
          <a:xfrm>
            <a:off x="215516" y="1417638"/>
            <a:ext cx="8712968" cy="4781128"/>
          </a:xfrm>
          <a:noFill/>
        </p:spPr>
        <p:txBody>
          <a:bodyPr>
            <a:normAutofit/>
          </a:bodyPr>
          <a:lstStyle/>
          <a:p>
            <a:pPr>
              <a:buFont typeface="Wingdings" panose="05000000000000000000" pitchFamily="2" charset="2"/>
              <a:buChar char="§"/>
            </a:pPr>
            <a:r>
              <a:rPr lang="it-IT" sz="2800" dirty="0"/>
              <a:t>Indicatori </a:t>
            </a:r>
            <a:r>
              <a:rPr lang="it-IT" sz="2800" b="1" dirty="0"/>
              <a:t>DIRETTI</a:t>
            </a:r>
            <a:r>
              <a:rPr lang="it-IT" sz="2800" dirty="0"/>
              <a:t> di </a:t>
            </a:r>
            <a:r>
              <a:rPr lang="it-IT" sz="2800" b="1" dirty="0">
                <a:solidFill>
                  <a:srgbClr val="FF0000"/>
                </a:solidFill>
              </a:rPr>
              <a:t>ESITO</a:t>
            </a:r>
            <a:r>
              <a:rPr lang="it-IT" sz="2800" dirty="0"/>
              <a:t> (Esiti diretti di salute)</a:t>
            </a:r>
          </a:p>
          <a:p>
            <a:pPr lvl="1">
              <a:buFont typeface="Wingdings" panose="05000000000000000000" pitchFamily="2" charset="2"/>
              <a:buChar char="§"/>
            </a:pPr>
            <a:r>
              <a:rPr lang="it-IT" sz="2400" dirty="0"/>
              <a:t>Documentati da protocolli scientifici  basati sulla letteratura disponibile</a:t>
            </a:r>
          </a:p>
          <a:p>
            <a:pPr lvl="1">
              <a:buFont typeface="Wingdings" panose="05000000000000000000" pitchFamily="2" charset="2"/>
              <a:buChar char="§"/>
            </a:pPr>
            <a:r>
              <a:rPr lang="it-IT" sz="2400" dirty="0"/>
              <a:t>Chiara definizione dell’</a:t>
            </a:r>
            <a:r>
              <a:rPr lang="it-IT" sz="2400" u="sng" dirty="0"/>
              <a:t>esito misurabile </a:t>
            </a:r>
            <a:r>
              <a:rPr lang="it-IT" sz="2400" dirty="0"/>
              <a:t>di salute in studio</a:t>
            </a:r>
          </a:p>
          <a:p>
            <a:pPr marL="457200" lvl="1" indent="0" defTabSz="722313">
              <a:buNone/>
            </a:pPr>
            <a:r>
              <a:rPr lang="it-IT" sz="2000" dirty="0"/>
              <a:t>	(i.e. mortalità a breve termine, ospedalizzazioni per specifiche condizioni) </a:t>
            </a:r>
          </a:p>
          <a:p>
            <a:pPr marL="457200" lvl="1" indent="0" defTabSz="722313">
              <a:buNone/>
            </a:pPr>
            <a:endParaRPr lang="it-IT" sz="2000" dirty="0"/>
          </a:p>
          <a:p>
            <a:pPr marL="457200" lvl="1" indent="0" defTabSz="722313">
              <a:buNone/>
            </a:pPr>
            <a:endParaRPr lang="it-IT" sz="2000" dirty="0"/>
          </a:p>
          <a:p>
            <a:pPr marL="0" indent="0">
              <a:buNone/>
            </a:pPr>
            <a:r>
              <a:rPr lang="it-IT" sz="2800" dirty="0"/>
              <a:t>Se non sono disponibili o misurabili:</a:t>
            </a:r>
          </a:p>
          <a:p>
            <a:pPr>
              <a:buFont typeface="Wingdings" panose="05000000000000000000" pitchFamily="2" charset="2"/>
              <a:buChar char="§"/>
            </a:pPr>
            <a:r>
              <a:rPr lang="it-IT" sz="2800" dirty="0"/>
              <a:t>Indicatori </a:t>
            </a:r>
            <a:r>
              <a:rPr lang="it-IT" sz="2800" b="1" dirty="0"/>
              <a:t>INTERMEDI/SURROGATI</a:t>
            </a:r>
            <a:r>
              <a:rPr lang="it-IT" sz="2800" dirty="0"/>
              <a:t> di </a:t>
            </a:r>
            <a:r>
              <a:rPr lang="it-IT" sz="2800" b="1" dirty="0">
                <a:solidFill>
                  <a:srgbClr val="FF0000"/>
                </a:solidFill>
              </a:rPr>
              <a:t>PROCESSO </a:t>
            </a:r>
            <a:endParaRPr lang="it-IT" sz="2800" b="1" dirty="0">
              <a:solidFill>
                <a:srgbClr val="C00000"/>
              </a:solidFill>
            </a:endParaRPr>
          </a:p>
          <a:p>
            <a:pPr marL="0" indent="0">
              <a:buNone/>
            </a:pPr>
            <a:endParaRPr lang="it-IT" b="1"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7947" y="332656"/>
            <a:ext cx="1152525" cy="381000"/>
          </a:xfrm>
          <a:prstGeom prst="rect">
            <a:avLst/>
          </a:prstGeom>
        </p:spPr>
      </p:pic>
      <p:sp>
        <p:nvSpPr>
          <p:cNvPr id="5" name="Segnaposto data 4"/>
          <p:cNvSpPr>
            <a:spLocks noGrp="1"/>
          </p:cNvSpPr>
          <p:nvPr>
            <p:ph type="dt" sz="half" idx="10"/>
          </p:nvPr>
        </p:nvSpPr>
        <p:spPr/>
        <p:txBody>
          <a:bodyPr/>
          <a:lstStyle/>
          <a:p>
            <a:fld id="{B66BB822-728E-D447-B01D-5F183943F0C6}"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76</a:t>
            </a:fld>
            <a:endParaRPr lang="it-IT"/>
          </a:p>
        </p:txBody>
      </p:sp>
    </p:spTree>
    <p:extLst>
      <p:ext uri="{BB962C8B-B14F-4D97-AF65-F5344CB8AC3E}">
        <p14:creationId xmlns:p14="http://schemas.microsoft.com/office/powerpoint/2010/main" val="10833026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dirty="0"/>
              <a:t>Indicatori utilizzati da PNE</a:t>
            </a:r>
          </a:p>
        </p:txBody>
      </p:sp>
      <p:sp>
        <p:nvSpPr>
          <p:cNvPr id="3" name="Segnaposto contenuto 2"/>
          <p:cNvSpPr>
            <a:spLocks noGrp="1"/>
          </p:cNvSpPr>
          <p:nvPr>
            <p:ph idx="1"/>
          </p:nvPr>
        </p:nvSpPr>
        <p:spPr>
          <a:xfrm>
            <a:off x="234823" y="1496430"/>
            <a:ext cx="8712968" cy="4781128"/>
          </a:xfrm>
          <a:noFill/>
        </p:spPr>
        <p:txBody>
          <a:bodyPr>
            <a:normAutofit/>
          </a:bodyPr>
          <a:lstStyle/>
          <a:p>
            <a:pPr>
              <a:buFont typeface="Wingdings" panose="05000000000000000000" pitchFamily="2" charset="2"/>
              <a:buChar char="§"/>
            </a:pPr>
            <a:r>
              <a:rPr lang="it-IT" sz="2800" dirty="0"/>
              <a:t>Indicatori </a:t>
            </a:r>
            <a:r>
              <a:rPr lang="it-IT" sz="2800" b="1" dirty="0"/>
              <a:t>DIRETTI</a:t>
            </a:r>
            <a:r>
              <a:rPr lang="it-IT" sz="2800" dirty="0"/>
              <a:t> di </a:t>
            </a:r>
            <a:r>
              <a:rPr lang="it-IT" sz="2800" b="1" dirty="0"/>
              <a:t>ESITO</a:t>
            </a:r>
            <a:endParaRPr lang="it-IT" sz="2800" dirty="0"/>
          </a:p>
          <a:p>
            <a:pPr marL="0" indent="0">
              <a:buNone/>
            </a:pPr>
            <a:r>
              <a:rPr lang="it-IT" sz="2800" dirty="0"/>
              <a:t>Le valutazioni PNE riguardano:</a:t>
            </a:r>
          </a:p>
          <a:p>
            <a:pPr marL="0" indent="0">
              <a:buNone/>
            </a:pPr>
            <a:endParaRPr lang="it-IT" sz="2800" dirty="0"/>
          </a:p>
          <a:p>
            <a:pPr marL="514350" indent="-514350">
              <a:buFont typeface="+mj-lt"/>
              <a:buAutoNum type="arabicPeriod"/>
            </a:pPr>
            <a:r>
              <a:rPr lang="it-IT" sz="2800" dirty="0"/>
              <a:t>Funzioni di </a:t>
            </a:r>
            <a:r>
              <a:rPr lang="it-IT" sz="2800" dirty="0">
                <a:solidFill>
                  <a:srgbClr val="8E0000"/>
                </a:solidFill>
              </a:rPr>
              <a:t>PRODUZIONE</a:t>
            </a:r>
            <a:r>
              <a:rPr lang="it-IT" sz="2800" dirty="0"/>
              <a:t> -&gt; pazienti/trattamenti attribuiti </a:t>
            </a:r>
            <a:r>
              <a:rPr lang="it-IT" sz="2800" u="sng" dirty="0"/>
              <a:t>agli ospedali e ai servizi di cura</a:t>
            </a:r>
          </a:p>
          <a:p>
            <a:pPr marL="0" indent="0">
              <a:buNone/>
            </a:pPr>
            <a:endParaRPr lang="it-IT" sz="2800" u="sng" dirty="0"/>
          </a:p>
          <a:p>
            <a:pPr marL="514350" indent="-514350">
              <a:buFont typeface="+mj-lt"/>
              <a:buAutoNum type="arabicPeriod" startAt="2"/>
            </a:pPr>
            <a:r>
              <a:rPr lang="it-IT" sz="2800" dirty="0"/>
              <a:t>Funzioni di TUTELA e </a:t>
            </a:r>
            <a:r>
              <a:rPr lang="it-IT" sz="2800" dirty="0">
                <a:solidFill>
                  <a:srgbClr val="8E0000"/>
                </a:solidFill>
              </a:rPr>
              <a:t>COMMITTENZA</a:t>
            </a:r>
            <a:r>
              <a:rPr lang="it-IT" sz="2800" dirty="0"/>
              <a:t> -&gt; pazienti/trattamenti attributi </a:t>
            </a:r>
            <a:r>
              <a:rPr lang="it-IT" sz="2800" u="sng" dirty="0"/>
              <a:t>all’area di residenza </a:t>
            </a:r>
          </a:p>
          <a:p>
            <a:pPr marL="0" indent="0">
              <a:buNone/>
            </a:pPr>
            <a:endParaRPr lang="it-IT" b="1"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959" y="283146"/>
            <a:ext cx="1152525" cy="381000"/>
          </a:xfrm>
          <a:prstGeom prst="rect">
            <a:avLst/>
          </a:prstGeom>
        </p:spPr>
      </p:pic>
      <p:sp>
        <p:nvSpPr>
          <p:cNvPr id="5" name="Segnaposto data 4"/>
          <p:cNvSpPr>
            <a:spLocks noGrp="1"/>
          </p:cNvSpPr>
          <p:nvPr>
            <p:ph type="dt" sz="half" idx="10"/>
          </p:nvPr>
        </p:nvSpPr>
        <p:spPr/>
        <p:txBody>
          <a:bodyPr/>
          <a:lstStyle/>
          <a:p>
            <a:fld id="{3EC53E80-6A72-8142-AC3F-F06F6DC7628A}"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77</a:t>
            </a:fld>
            <a:endParaRPr lang="it-IT"/>
          </a:p>
        </p:txBody>
      </p:sp>
    </p:spTree>
    <p:extLst>
      <p:ext uri="{BB962C8B-B14F-4D97-AF65-F5344CB8AC3E}">
        <p14:creationId xmlns:p14="http://schemas.microsoft.com/office/powerpoint/2010/main" val="7956013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dirty="0"/>
              <a:t>Metodi Statistici</a:t>
            </a:r>
          </a:p>
        </p:txBody>
      </p:sp>
      <p:sp>
        <p:nvSpPr>
          <p:cNvPr id="3" name="Segnaposto contenuto 2"/>
          <p:cNvSpPr>
            <a:spLocks noGrp="1"/>
          </p:cNvSpPr>
          <p:nvPr>
            <p:ph idx="1"/>
          </p:nvPr>
        </p:nvSpPr>
        <p:spPr>
          <a:xfrm>
            <a:off x="426864" y="1378980"/>
            <a:ext cx="8229600" cy="4525963"/>
          </a:xfrm>
        </p:spPr>
        <p:txBody>
          <a:bodyPr>
            <a:normAutofit/>
          </a:bodyPr>
          <a:lstStyle/>
          <a:p>
            <a:pPr marL="0" indent="0">
              <a:buNone/>
            </a:pPr>
            <a:r>
              <a:rPr lang="it-IT" sz="2400" dirty="0"/>
              <a:t>Principali elementi necessari ai fini della definizione analitica, operativa e di misura degli indicatori di esito:</a:t>
            </a:r>
          </a:p>
          <a:p>
            <a:pPr marL="0" indent="0">
              <a:buNone/>
            </a:pPr>
            <a:endParaRPr lang="it-IT" sz="2400" dirty="0"/>
          </a:p>
          <a:p>
            <a:pPr>
              <a:buFont typeface="Wingdings" panose="05000000000000000000" pitchFamily="2" charset="2"/>
              <a:buChar char="§"/>
            </a:pPr>
            <a:r>
              <a:rPr lang="it-IT" sz="2400" dirty="0"/>
              <a:t>Popolazione in studio</a:t>
            </a:r>
          </a:p>
          <a:p>
            <a:pPr>
              <a:buFont typeface="Wingdings" panose="05000000000000000000" pitchFamily="2" charset="2"/>
              <a:buChar char="§"/>
            </a:pPr>
            <a:r>
              <a:rPr lang="it-IT" sz="2400" dirty="0"/>
              <a:t>Misure di Esito</a:t>
            </a:r>
          </a:p>
          <a:p>
            <a:pPr>
              <a:buFont typeface="Wingdings" panose="05000000000000000000" pitchFamily="2" charset="2"/>
              <a:buChar char="§"/>
            </a:pPr>
            <a:r>
              <a:rPr lang="it-IT" sz="2400" dirty="0"/>
              <a:t>Esposizione</a:t>
            </a:r>
          </a:p>
          <a:p>
            <a:pPr>
              <a:buFont typeface="Wingdings" panose="05000000000000000000" pitchFamily="2" charset="2"/>
              <a:buChar char="§"/>
            </a:pPr>
            <a:r>
              <a:rPr lang="it-IT" sz="2400" dirty="0"/>
              <a:t>Misura dell’effetto</a:t>
            </a:r>
          </a:p>
          <a:p>
            <a:pPr>
              <a:buFont typeface="Wingdings" panose="05000000000000000000" pitchFamily="2" charset="2"/>
              <a:buChar char="§"/>
            </a:pPr>
            <a:r>
              <a:rPr lang="it-IT" sz="2400" dirty="0"/>
              <a:t>Modelli statistici</a:t>
            </a:r>
          </a:p>
        </p:txBody>
      </p:sp>
      <p:sp>
        <p:nvSpPr>
          <p:cNvPr id="5" name="CasellaDiTesto 4"/>
          <p:cNvSpPr txBox="1"/>
          <p:nvPr/>
        </p:nvSpPr>
        <p:spPr>
          <a:xfrm>
            <a:off x="335951" y="5085184"/>
            <a:ext cx="8472097" cy="1323439"/>
          </a:xfrm>
          <a:prstGeom prst="rect">
            <a:avLst/>
          </a:prstGeom>
          <a:solidFill>
            <a:schemeClr val="bg1"/>
          </a:solidFill>
        </p:spPr>
        <p:txBody>
          <a:bodyPr wrap="square" rtlCol="0">
            <a:spAutoFit/>
          </a:bodyPr>
          <a:lstStyle/>
          <a:p>
            <a:r>
              <a:rPr lang="it-IT" sz="3200" b="1" dirty="0">
                <a:solidFill>
                  <a:prstClr val="black"/>
                </a:solidFill>
              </a:rPr>
              <a:t>@ </a:t>
            </a:r>
            <a:r>
              <a:rPr lang="it-IT" sz="2800" dirty="0">
                <a:solidFill>
                  <a:prstClr val="black"/>
                </a:solidFill>
              </a:rPr>
              <a:t>per approfondimento su metodi statistici</a:t>
            </a:r>
            <a:r>
              <a:rPr lang="it-IT" sz="2800" b="1" dirty="0">
                <a:solidFill>
                  <a:prstClr val="black"/>
                </a:solidFill>
              </a:rPr>
              <a:t>: </a:t>
            </a:r>
            <a:r>
              <a:rPr lang="it-IT" sz="2400" dirty="0">
                <a:solidFill>
                  <a:prstClr val="black"/>
                </a:solidFill>
                <a:hlinkClick r:id="rId2"/>
              </a:rPr>
              <a:t>http://95.110.213.190/PNEedizione16_p/main/doc/metodi_statistici.pdf</a:t>
            </a:r>
            <a:r>
              <a:rPr lang="it-IT" sz="2400" dirty="0">
                <a:solidFill>
                  <a:prstClr val="black"/>
                </a:solidFill>
              </a:rPr>
              <a:t> </a:t>
            </a:r>
            <a:endParaRPr lang="it-IT" sz="2400"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360" y="287338"/>
            <a:ext cx="1152525" cy="381000"/>
          </a:xfrm>
          <a:prstGeom prst="rect">
            <a:avLst/>
          </a:prstGeom>
        </p:spPr>
      </p:pic>
      <p:sp>
        <p:nvSpPr>
          <p:cNvPr id="6" name="Segnaposto data 5"/>
          <p:cNvSpPr>
            <a:spLocks noGrp="1"/>
          </p:cNvSpPr>
          <p:nvPr>
            <p:ph type="dt" sz="half" idx="10"/>
          </p:nvPr>
        </p:nvSpPr>
        <p:spPr/>
        <p:txBody>
          <a:bodyPr/>
          <a:lstStyle/>
          <a:p>
            <a:fld id="{16CBA91C-54C6-3547-8E3E-3829C4985885}" type="datetime1">
              <a:rPr lang="it-IT" smtClean="0"/>
              <a:t>03/04/19</a:t>
            </a:fld>
            <a:endParaRPr lang="it-IT"/>
          </a:p>
        </p:txBody>
      </p:sp>
      <p:sp>
        <p:nvSpPr>
          <p:cNvPr id="7" name="Segnaposto piè di pagina 6"/>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8" name="Segnaposto numero diapositiva 7"/>
          <p:cNvSpPr>
            <a:spLocks noGrp="1"/>
          </p:cNvSpPr>
          <p:nvPr>
            <p:ph type="sldNum" sz="quarter" idx="12"/>
          </p:nvPr>
        </p:nvSpPr>
        <p:spPr/>
        <p:txBody>
          <a:bodyPr/>
          <a:lstStyle/>
          <a:p>
            <a:fld id="{B6FE76F3-D535-43CA-9E40-8F9EEFD35580}" type="slidenum">
              <a:rPr lang="it-IT" smtClean="0"/>
              <a:t>78</a:t>
            </a:fld>
            <a:endParaRPr lang="it-IT"/>
          </a:p>
        </p:txBody>
      </p:sp>
    </p:spTree>
    <p:extLst>
      <p:ext uri="{BB962C8B-B14F-4D97-AF65-F5344CB8AC3E}">
        <p14:creationId xmlns:p14="http://schemas.microsoft.com/office/powerpoint/2010/main" val="27897853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dirty="0"/>
              <a:t>Metodi Statistici</a:t>
            </a:r>
          </a:p>
        </p:txBody>
      </p:sp>
      <p:sp>
        <p:nvSpPr>
          <p:cNvPr id="3" name="Segnaposto contenuto 2"/>
          <p:cNvSpPr>
            <a:spLocks noGrp="1"/>
          </p:cNvSpPr>
          <p:nvPr>
            <p:ph idx="1"/>
          </p:nvPr>
        </p:nvSpPr>
        <p:spPr/>
        <p:txBody>
          <a:bodyPr>
            <a:normAutofit/>
          </a:bodyPr>
          <a:lstStyle/>
          <a:p>
            <a:pPr marL="0" indent="0">
              <a:buNone/>
            </a:pPr>
            <a:r>
              <a:rPr lang="it-IT" b="1" dirty="0">
                <a:solidFill>
                  <a:srgbClr val="CC0000"/>
                </a:solidFill>
              </a:rPr>
              <a:t>Popolazione in studio</a:t>
            </a:r>
          </a:p>
          <a:p>
            <a:pPr marL="0" indent="0">
              <a:buNone/>
            </a:pPr>
            <a:endParaRPr lang="it-IT" b="1" dirty="0">
              <a:solidFill>
                <a:srgbClr val="CC0000"/>
              </a:solidFill>
            </a:endParaRPr>
          </a:p>
          <a:p>
            <a:pPr>
              <a:buFont typeface="Wingdings" panose="05000000000000000000" pitchFamily="2" charset="2"/>
              <a:buChar char="§"/>
            </a:pPr>
            <a:r>
              <a:rPr lang="it-IT" sz="2800" dirty="0"/>
              <a:t>Per indicatori </a:t>
            </a:r>
            <a:r>
              <a:rPr lang="it-IT" sz="2800" dirty="0" err="1"/>
              <a:t>population-based</a:t>
            </a:r>
            <a:r>
              <a:rPr lang="it-IT" sz="2800" dirty="0"/>
              <a:t>:</a:t>
            </a:r>
          </a:p>
          <a:p>
            <a:pPr marL="0" indent="0">
              <a:buNone/>
            </a:pPr>
            <a:r>
              <a:rPr lang="it-IT" sz="2800" dirty="0"/>
              <a:t>Pop. in studio = </a:t>
            </a:r>
            <a:r>
              <a:rPr lang="it-IT" sz="2800" u="sng" dirty="0"/>
              <a:t>Residenti in Italia </a:t>
            </a:r>
          </a:p>
          <a:p>
            <a:pPr marL="0" indent="0">
              <a:buNone/>
            </a:pPr>
            <a:endParaRPr lang="it-IT" sz="2800" u="sng" dirty="0"/>
          </a:p>
          <a:p>
            <a:pPr>
              <a:buFont typeface="Wingdings" panose="05000000000000000000" pitchFamily="2" charset="2"/>
              <a:buChar char="§"/>
            </a:pPr>
            <a:r>
              <a:rPr lang="it-IT" sz="2800" dirty="0"/>
              <a:t>Per indicatori </a:t>
            </a:r>
            <a:r>
              <a:rPr lang="it-IT" sz="2800" dirty="0" err="1"/>
              <a:t>workload-based</a:t>
            </a:r>
            <a:r>
              <a:rPr lang="it-IT" sz="2800" dirty="0"/>
              <a:t>:</a:t>
            </a:r>
          </a:p>
          <a:p>
            <a:pPr marL="0" indent="0">
              <a:buNone/>
            </a:pPr>
            <a:r>
              <a:rPr lang="it-IT" sz="2800" dirty="0"/>
              <a:t>Pop. in studio = </a:t>
            </a:r>
            <a:r>
              <a:rPr lang="it-IT" sz="2800" u="sng" dirty="0"/>
              <a:t>Dimissioni ospedaliere per la patologia/intervento in esame</a:t>
            </a:r>
            <a:endParaRPr lang="it-IT" sz="2800" dirty="0"/>
          </a:p>
          <a:p>
            <a:pPr marL="0" indent="0">
              <a:buNone/>
            </a:pPr>
            <a:endParaRPr lang="it-IT" sz="2800" dirty="0"/>
          </a:p>
          <a:p>
            <a:pPr marL="0" indent="0">
              <a:buNone/>
            </a:pPr>
            <a:endParaRPr lang="it-IT" sz="28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959" y="274638"/>
            <a:ext cx="1152525" cy="381000"/>
          </a:xfrm>
          <a:prstGeom prst="rect">
            <a:avLst/>
          </a:prstGeom>
        </p:spPr>
      </p:pic>
      <p:sp>
        <p:nvSpPr>
          <p:cNvPr id="5" name="Segnaposto data 4"/>
          <p:cNvSpPr>
            <a:spLocks noGrp="1"/>
          </p:cNvSpPr>
          <p:nvPr>
            <p:ph type="dt" sz="half" idx="10"/>
          </p:nvPr>
        </p:nvSpPr>
        <p:spPr/>
        <p:txBody>
          <a:bodyPr/>
          <a:lstStyle/>
          <a:p>
            <a:fld id="{577DECC7-6B60-8447-8E2C-A7FAAB8B13AA}"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79</a:t>
            </a:fld>
            <a:endParaRPr lang="it-IT"/>
          </a:p>
        </p:txBody>
      </p:sp>
    </p:spTree>
    <p:extLst>
      <p:ext uri="{BB962C8B-B14F-4D97-AF65-F5344CB8AC3E}">
        <p14:creationId xmlns:p14="http://schemas.microsoft.com/office/powerpoint/2010/main" val="3352320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908050"/>
          </a:xfrm>
        </p:spPr>
        <p:txBody>
          <a:bodyPr/>
          <a:lstStyle/>
          <a:p>
            <a:pPr algn="ctr">
              <a:defRPr/>
            </a:pPr>
            <a:r>
              <a:rPr lang="it-IT" sz="3200" b="1" dirty="0" smtClean="0">
                <a:ea typeface="+mj-ea"/>
              </a:rPr>
              <a:t>Spesa sanitaria pubblica in Italia (2001-18)</a:t>
            </a:r>
            <a:endParaRPr lang="it-IT" sz="3200" b="1" dirty="0">
              <a:ea typeface="+mj-ea"/>
            </a:endParaRPr>
          </a:p>
        </p:txBody>
      </p:sp>
      <p:sp>
        <p:nvSpPr>
          <p:cNvPr id="69635" name="CasellaDiTesto 4"/>
          <p:cNvSpPr txBox="1">
            <a:spLocks noChangeArrowheads="1"/>
          </p:cNvSpPr>
          <p:nvPr/>
        </p:nvSpPr>
        <p:spPr bwMode="auto">
          <a:xfrm>
            <a:off x="18819" y="5949280"/>
            <a:ext cx="1296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defRPr/>
            </a:pPr>
            <a:r>
              <a:rPr lang="it-IT" sz="1400" dirty="0" smtClean="0">
                <a:solidFill>
                  <a:schemeClr val="bg1">
                    <a:lumMod val="50000"/>
                  </a:schemeClr>
                </a:solidFill>
              </a:rPr>
              <a:t>da: Rapporto GIMBE, 2018</a:t>
            </a:r>
          </a:p>
        </p:txBody>
      </p:sp>
      <p:sp>
        <p:nvSpPr>
          <p:cNvPr id="3" name="Rettangolo 2"/>
          <p:cNvSpPr/>
          <p:nvPr/>
        </p:nvSpPr>
        <p:spPr bwMode="auto">
          <a:xfrm>
            <a:off x="7164388" y="1052513"/>
            <a:ext cx="1979612" cy="936625"/>
          </a:xfrm>
          <a:prstGeom prst="rect">
            <a:avLst/>
          </a:prstGeom>
          <a:solidFill>
            <a:schemeClr val="accent1"/>
          </a:solidFill>
          <a:ln w="38100" cap="flat" cmpd="sng" algn="ctr">
            <a:solidFill>
              <a:srgbClr val="FFEC1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defRPr/>
            </a:pPr>
            <a:r>
              <a:rPr lang="it-IT" altLang="en-US" sz="3200" b="1" dirty="0" smtClean="0">
                <a:solidFill>
                  <a:srgbClr val="FFEC11"/>
                </a:solidFill>
                <a:latin typeface="Arial" pitchFamily="34" charset="0"/>
              </a:rPr>
              <a:t>€ 1890</a:t>
            </a:r>
          </a:p>
          <a:p>
            <a:pPr algn="ctr">
              <a:defRPr/>
            </a:pPr>
            <a:r>
              <a:rPr lang="it-IT" altLang="en-US" sz="1800" b="1" dirty="0" smtClean="0">
                <a:solidFill>
                  <a:srgbClr val="FFEC11"/>
                </a:solidFill>
                <a:latin typeface="Arial" pitchFamily="34" charset="0"/>
              </a:rPr>
              <a:t>a cittadino</a:t>
            </a:r>
          </a:p>
        </p:txBody>
      </p:sp>
      <p:sp>
        <p:nvSpPr>
          <p:cNvPr id="6" name="Rettangolo 5"/>
          <p:cNvSpPr/>
          <p:nvPr/>
        </p:nvSpPr>
        <p:spPr bwMode="auto">
          <a:xfrm>
            <a:off x="7164388" y="1989138"/>
            <a:ext cx="1979612" cy="935037"/>
          </a:xfrm>
          <a:prstGeom prst="rect">
            <a:avLst/>
          </a:prstGeom>
          <a:solidFill>
            <a:schemeClr val="accent1"/>
          </a:solidFill>
          <a:ln w="38100" cap="flat" cmpd="sng" algn="ctr">
            <a:solidFill>
              <a:srgbClr val="FFEC1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it-IT" sz="3200" b="1" dirty="0">
                <a:solidFill>
                  <a:srgbClr val="FFEC11"/>
                </a:solidFill>
                <a:latin typeface="+mj-lt"/>
                <a:ea typeface="ＭＳ Ｐゴシック" charset="0"/>
                <a:cs typeface="ＭＳ Ｐゴシック" charset="0"/>
              </a:rPr>
              <a:t>6,8%</a:t>
            </a:r>
          </a:p>
          <a:p>
            <a:pPr algn="ctr">
              <a:defRPr/>
            </a:pPr>
            <a:r>
              <a:rPr lang="it-IT" sz="1800" b="1" dirty="0">
                <a:solidFill>
                  <a:srgbClr val="FFEC11"/>
                </a:solidFill>
                <a:latin typeface="+mj-lt"/>
                <a:ea typeface="ＭＳ Ｐゴシック" charset="0"/>
                <a:cs typeface="ＭＳ Ｐゴシック" charset="0"/>
              </a:rPr>
              <a:t>del PIL Italiano</a:t>
            </a:r>
          </a:p>
        </p:txBody>
      </p:sp>
      <p:sp>
        <p:nvSpPr>
          <p:cNvPr id="7" name="Rettangolo 6"/>
          <p:cNvSpPr/>
          <p:nvPr/>
        </p:nvSpPr>
        <p:spPr bwMode="auto">
          <a:xfrm>
            <a:off x="7173913" y="2924175"/>
            <a:ext cx="1979612" cy="935038"/>
          </a:xfrm>
          <a:prstGeom prst="rect">
            <a:avLst/>
          </a:prstGeom>
          <a:solidFill>
            <a:schemeClr val="accent1"/>
          </a:solidFill>
          <a:ln w="38100" cap="flat" cmpd="sng" algn="ctr">
            <a:solidFill>
              <a:srgbClr val="FFEC1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it-IT" sz="3200" b="1" dirty="0">
                <a:solidFill>
                  <a:srgbClr val="FFEC11"/>
                </a:solidFill>
                <a:latin typeface="+mj-lt"/>
              </a:rPr>
              <a:t>77%</a:t>
            </a:r>
          </a:p>
          <a:p>
            <a:pPr algn="ctr">
              <a:defRPr/>
            </a:pPr>
            <a:r>
              <a:rPr lang="it-IT" sz="1800" b="1" dirty="0">
                <a:solidFill>
                  <a:srgbClr val="FFEC11"/>
                </a:solidFill>
                <a:latin typeface="+mj-lt"/>
              </a:rPr>
              <a:t>della spesa tot.</a:t>
            </a:r>
          </a:p>
        </p:txBody>
      </p:sp>
      <p:sp>
        <p:nvSpPr>
          <p:cNvPr id="5" name="Rettangolo 4"/>
          <p:cNvSpPr/>
          <p:nvPr/>
        </p:nvSpPr>
        <p:spPr>
          <a:xfrm>
            <a:off x="6858000" y="3933056"/>
            <a:ext cx="2286000" cy="2308324"/>
          </a:xfrm>
          <a:prstGeom prst="rect">
            <a:avLst/>
          </a:prstGeom>
        </p:spPr>
        <p:txBody>
          <a:bodyPr wrap="square">
            <a:spAutoFit/>
          </a:bodyPr>
          <a:lstStyle/>
          <a:p>
            <a:r>
              <a:rPr lang="it-IT" dirty="0"/>
              <a:t>il </a:t>
            </a:r>
            <a:r>
              <a:rPr lang="it-IT" dirty="0" smtClean="0"/>
              <a:t>FSN nel </a:t>
            </a:r>
            <a:r>
              <a:rPr lang="it-IT" dirty="0"/>
              <a:t>2018 risulta pari a </a:t>
            </a:r>
            <a:r>
              <a:rPr lang="it-IT" dirty="0" smtClean="0"/>
              <a:t>113.936mil€, </a:t>
            </a:r>
            <a:r>
              <a:rPr lang="it-IT" dirty="0"/>
              <a:t> </a:t>
            </a:r>
            <a:r>
              <a:rPr lang="it-IT" dirty="0" smtClean="0"/>
              <a:t>più 30mil</a:t>
            </a:r>
            <a:r>
              <a:rPr lang="it-IT" dirty="0"/>
              <a:t>€ </a:t>
            </a:r>
            <a:r>
              <a:rPr lang="it-IT" dirty="0" smtClean="0"/>
              <a:t>che </a:t>
            </a:r>
            <a:r>
              <a:rPr lang="it-IT" dirty="0"/>
              <a:t>la </a:t>
            </a:r>
            <a:r>
              <a:rPr lang="it-IT" dirty="0" smtClean="0"/>
              <a:t>L. di </a:t>
            </a:r>
            <a:r>
              <a:rPr lang="it-IT" dirty="0"/>
              <a:t>bilancio 2018 ha destinato ai Fondi contrattuali per il trattamento economico </a:t>
            </a:r>
            <a:r>
              <a:rPr lang="it-IT" dirty="0" smtClean="0"/>
              <a:t>accessorio</a:t>
            </a:r>
            <a:endParaRPr lang="it-IT" dirty="0"/>
          </a:p>
        </p:txBody>
      </p:sp>
      <p:pic>
        <p:nvPicPr>
          <p:cNvPr id="4" name="Immagine 3" descr="Schermata 2018-09-14 alle 07.48.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736"/>
            <a:ext cx="6883778" cy="4733776"/>
          </a:xfrm>
          <a:prstGeom prst="rect">
            <a:avLst/>
          </a:prstGeom>
        </p:spPr>
      </p:pic>
    </p:spTree>
    <p:extLst>
      <p:ext uri="{BB962C8B-B14F-4D97-AF65-F5344CB8AC3E}">
        <p14:creationId xmlns:p14="http://schemas.microsoft.com/office/powerpoint/2010/main" val="25573060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dirty="0"/>
              <a:t>Indicatori utilizzati da PNE</a:t>
            </a:r>
          </a:p>
        </p:txBody>
      </p:sp>
      <p:sp>
        <p:nvSpPr>
          <p:cNvPr id="5" name="CasellaDiTesto 4"/>
          <p:cNvSpPr txBox="1"/>
          <p:nvPr/>
        </p:nvSpPr>
        <p:spPr>
          <a:xfrm>
            <a:off x="7416316" y="6236184"/>
            <a:ext cx="1512168" cy="369332"/>
          </a:xfrm>
          <a:prstGeom prst="rect">
            <a:avLst/>
          </a:prstGeom>
          <a:noFill/>
        </p:spPr>
        <p:txBody>
          <a:bodyPr wrap="square" rtlCol="0">
            <a:spAutoFit/>
          </a:bodyPr>
          <a:lstStyle/>
          <a:p>
            <a:pPr algn="r"/>
            <a:r>
              <a:rPr lang="it-IT" dirty="0">
                <a:solidFill>
                  <a:schemeClr val="accent1"/>
                </a:solidFill>
              </a:rPr>
              <a:t>[PNE 204]</a:t>
            </a:r>
          </a:p>
        </p:txBody>
      </p:sp>
      <p:sp>
        <p:nvSpPr>
          <p:cNvPr id="6" name="Segnaposto contenuto 5"/>
          <p:cNvSpPr>
            <a:spLocks noGrp="1"/>
          </p:cNvSpPr>
          <p:nvPr>
            <p:ph idx="1"/>
          </p:nvPr>
        </p:nvSpPr>
        <p:spPr>
          <a:xfrm>
            <a:off x="187202" y="1844824"/>
            <a:ext cx="3088654" cy="4576026"/>
          </a:xfrm>
        </p:spPr>
        <p:txBody>
          <a:bodyPr>
            <a:normAutofit/>
          </a:bodyPr>
          <a:lstStyle/>
          <a:p>
            <a:pPr marL="0" indent="0" algn="ctr">
              <a:buNone/>
            </a:pPr>
            <a:r>
              <a:rPr lang="it-IT" dirty="0">
                <a:solidFill>
                  <a:srgbClr val="C00000"/>
                </a:solidFill>
              </a:rPr>
              <a:t>11 diverse aree cliniche</a:t>
            </a:r>
          </a:p>
          <a:p>
            <a:pPr marL="0" indent="0" algn="ctr">
              <a:buNone/>
            </a:pPr>
            <a:endParaRPr lang="it-IT" dirty="0"/>
          </a:p>
          <a:p>
            <a:pPr marL="0" indent="0" algn="ctr">
              <a:buNone/>
            </a:pPr>
            <a:endParaRPr lang="it-IT" dirty="0"/>
          </a:p>
          <a:p>
            <a:pPr marL="0" indent="0" algn="ctr">
              <a:buNone/>
            </a:pPr>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5182" y="1164878"/>
            <a:ext cx="5419306" cy="5440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3261" y="340021"/>
            <a:ext cx="1152525" cy="381000"/>
          </a:xfrm>
          <a:prstGeom prst="rect">
            <a:avLst/>
          </a:prstGeom>
        </p:spPr>
      </p:pic>
      <p:pic>
        <p:nvPicPr>
          <p:cNvPr id="4" name="Immagine 3"/>
          <p:cNvPicPr>
            <a:picLocks noChangeAspect="1"/>
          </p:cNvPicPr>
          <p:nvPr/>
        </p:nvPicPr>
        <p:blipFill rotWithShape="1">
          <a:blip r:embed="rId4"/>
          <a:srcRect r="59601"/>
          <a:stretch/>
        </p:blipFill>
        <p:spPr>
          <a:xfrm>
            <a:off x="5580112" y="1239411"/>
            <a:ext cx="2880000" cy="5366105"/>
          </a:xfrm>
          <a:prstGeom prst="rect">
            <a:avLst/>
          </a:prstGeom>
        </p:spPr>
      </p:pic>
      <p:sp>
        <p:nvSpPr>
          <p:cNvPr id="7" name="CasellaDiTesto 6"/>
          <p:cNvSpPr txBox="1"/>
          <p:nvPr/>
        </p:nvSpPr>
        <p:spPr>
          <a:xfrm>
            <a:off x="323528" y="4149080"/>
            <a:ext cx="5112568" cy="2369880"/>
          </a:xfrm>
          <a:prstGeom prst="rect">
            <a:avLst/>
          </a:prstGeom>
          <a:noFill/>
        </p:spPr>
        <p:txBody>
          <a:bodyPr wrap="square" rtlCol="0">
            <a:spAutoFit/>
          </a:bodyPr>
          <a:lstStyle/>
          <a:p>
            <a:pPr marL="457200" indent="-457200">
              <a:buFont typeface="Arial" panose="020B0604020202020204" pitchFamily="34" charset="0"/>
              <a:buChar char="•"/>
            </a:pPr>
            <a:r>
              <a:rPr lang="it-IT" sz="2600" b="1" dirty="0"/>
              <a:t>167 nel 2017 </a:t>
            </a:r>
          </a:p>
          <a:p>
            <a:pPr lvl="1"/>
            <a:r>
              <a:rPr lang="it-IT" sz="2600" b="1" dirty="0"/>
              <a:t>( +20 rispetto a 2015)</a:t>
            </a:r>
          </a:p>
          <a:p>
            <a:pPr marL="457200" indent="-457200">
              <a:buFont typeface="Arial" panose="020B0604020202020204" pitchFamily="34" charset="0"/>
              <a:buChar char="•"/>
            </a:pPr>
            <a:r>
              <a:rPr lang="it-IT" sz="2600" b="1" dirty="0"/>
              <a:t>67 di esito/processo</a:t>
            </a:r>
          </a:p>
          <a:p>
            <a:pPr marL="457200" indent="-457200">
              <a:buFont typeface="Arial" panose="020B0604020202020204" pitchFamily="34" charset="0"/>
              <a:buChar char="•"/>
            </a:pPr>
            <a:r>
              <a:rPr lang="it-IT" sz="2600" b="1" dirty="0"/>
              <a:t>70 volumi di attività</a:t>
            </a:r>
          </a:p>
          <a:p>
            <a:pPr marL="457200" indent="-457200">
              <a:buFont typeface="Arial" panose="020B0604020202020204" pitchFamily="34" charset="0"/>
              <a:buChar char="•"/>
            </a:pPr>
            <a:r>
              <a:rPr lang="it-IT" sz="2600" b="1" dirty="0"/>
              <a:t>29 di ospedalizzazione</a:t>
            </a:r>
          </a:p>
          <a:p>
            <a:pPr marL="285750" indent="-285750">
              <a:buFont typeface="Arial" panose="020B0604020202020204" pitchFamily="34" charset="0"/>
              <a:buChar char="•"/>
            </a:pPr>
            <a:endParaRPr lang="en-GB" dirty="0"/>
          </a:p>
        </p:txBody>
      </p:sp>
      <p:sp>
        <p:nvSpPr>
          <p:cNvPr id="8" name="Segnaposto data 7"/>
          <p:cNvSpPr>
            <a:spLocks noGrp="1"/>
          </p:cNvSpPr>
          <p:nvPr>
            <p:ph type="dt" sz="half" idx="10"/>
          </p:nvPr>
        </p:nvSpPr>
        <p:spPr/>
        <p:txBody>
          <a:bodyPr/>
          <a:lstStyle/>
          <a:p>
            <a:fld id="{E0BBB48C-8058-3248-9AFE-FE5BE254CC4A}" type="datetime1">
              <a:rPr lang="it-IT" smtClean="0"/>
              <a:t>03/04/19</a:t>
            </a:fld>
            <a:endParaRPr lang="it-IT"/>
          </a:p>
        </p:txBody>
      </p:sp>
      <p:sp>
        <p:nvSpPr>
          <p:cNvPr id="9" name="Segnaposto piè di pagina 8"/>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10" name="Segnaposto numero diapositiva 9"/>
          <p:cNvSpPr>
            <a:spLocks noGrp="1"/>
          </p:cNvSpPr>
          <p:nvPr>
            <p:ph type="sldNum" sz="quarter" idx="12"/>
          </p:nvPr>
        </p:nvSpPr>
        <p:spPr/>
        <p:txBody>
          <a:bodyPr/>
          <a:lstStyle/>
          <a:p>
            <a:fld id="{B6FE76F3-D535-43CA-9E40-8F9EEFD35580}" type="slidenum">
              <a:rPr lang="it-IT" smtClean="0"/>
              <a:t>80</a:t>
            </a:fld>
            <a:endParaRPr lang="it-IT"/>
          </a:p>
        </p:txBody>
      </p:sp>
    </p:spTree>
    <p:extLst>
      <p:ext uri="{BB962C8B-B14F-4D97-AF65-F5344CB8AC3E}">
        <p14:creationId xmlns:p14="http://schemas.microsoft.com/office/powerpoint/2010/main" val="15681886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752"/>
            <a:ext cx="8229600" cy="1143000"/>
          </a:xfrm>
        </p:spPr>
        <p:txBody>
          <a:bodyPr/>
          <a:lstStyle/>
          <a:p>
            <a:pPr algn="l"/>
            <a:r>
              <a:rPr lang="it-IT" dirty="0"/>
              <a:t>Elenco Indicatori PNE 2017</a:t>
            </a:r>
          </a:p>
        </p:txBody>
      </p:sp>
      <p:pic>
        <p:nvPicPr>
          <p:cNvPr id="6" name="Immagine 5"/>
          <p:cNvPicPr>
            <a:picLocks noChangeAspect="1"/>
          </p:cNvPicPr>
          <p:nvPr/>
        </p:nvPicPr>
        <p:blipFill>
          <a:blip r:embed="rId2"/>
          <a:stretch>
            <a:fillRect/>
          </a:stretch>
        </p:blipFill>
        <p:spPr>
          <a:xfrm>
            <a:off x="278284" y="796338"/>
            <a:ext cx="8587432" cy="5721396"/>
          </a:xfrm>
          <a:prstGeom prst="rect">
            <a:avLst/>
          </a:prstGeom>
        </p:spPr>
      </p:pic>
      <p:sp>
        <p:nvSpPr>
          <p:cNvPr id="4" name="Segnaposto data 3"/>
          <p:cNvSpPr>
            <a:spLocks noGrp="1"/>
          </p:cNvSpPr>
          <p:nvPr>
            <p:ph type="dt" sz="half" idx="10"/>
          </p:nvPr>
        </p:nvSpPr>
        <p:spPr/>
        <p:txBody>
          <a:bodyPr/>
          <a:lstStyle/>
          <a:p>
            <a:fld id="{AC8CE981-24A7-1148-B524-34B3F452D19D}"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81</a:t>
            </a:fld>
            <a:endParaRPr lang="it-IT"/>
          </a:p>
        </p:txBody>
      </p:sp>
    </p:spTree>
    <p:extLst>
      <p:ext uri="{BB962C8B-B14F-4D97-AF65-F5344CB8AC3E}">
        <p14:creationId xmlns:p14="http://schemas.microsoft.com/office/powerpoint/2010/main" val="10516966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1143000"/>
          </a:xfrm>
        </p:spPr>
        <p:txBody>
          <a:bodyPr/>
          <a:lstStyle/>
          <a:p>
            <a:pPr algn="l"/>
            <a:r>
              <a:rPr lang="it-IT" dirty="0"/>
              <a:t>Elenco Indicatori PNE 2017</a:t>
            </a:r>
          </a:p>
        </p:txBody>
      </p:sp>
      <p:sp>
        <p:nvSpPr>
          <p:cNvPr id="5" name="Segnaposto contenuto 4"/>
          <p:cNvSpPr>
            <a:spLocks noGrp="1"/>
          </p:cNvSpPr>
          <p:nvPr>
            <p:ph idx="1"/>
          </p:nvPr>
        </p:nvSpPr>
        <p:spPr/>
        <p:txBody>
          <a:bodyPr/>
          <a:lstStyle/>
          <a:p>
            <a:pPr marL="0" indent="0">
              <a:buNone/>
            </a:pPr>
            <a:endParaRPr lang="it-IT" dirty="0"/>
          </a:p>
        </p:txBody>
      </p:sp>
      <p:pic>
        <p:nvPicPr>
          <p:cNvPr id="3" name="Immagine 2"/>
          <p:cNvPicPr>
            <a:picLocks noChangeAspect="1"/>
          </p:cNvPicPr>
          <p:nvPr/>
        </p:nvPicPr>
        <p:blipFill>
          <a:blip r:embed="rId2"/>
          <a:stretch>
            <a:fillRect/>
          </a:stretch>
        </p:blipFill>
        <p:spPr>
          <a:xfrm>
            <a:off x="107504" y="1484784"/>
            <a:ext cx="8827212" cy="4968552"/>
          </a:xfrm>
          <a:prstGeom prst="rect">
            <a:avLst/>
          </a:prstGeom>
        </p:spPr>
      </p:pic>
      <p:sp>
        <p:nvSpPr>
          <p:cNvPr id="4" name="Segnaposto data 3"/>
          <p:cNvSpPr>
            <a:spLocks noGrp="1"/>
          </p:cNvSpPr>
          <p:nvPr>
            <p:ph type="dt" sz="half" idx="10"/>
          </p:nvPr>
        </p:nvSpPr>
        <p:spPr/>
        <p:txBody>
          <a:bodyPr/>
          <a:lstStyle/>
          <a:p>
            <a:fld id="{6EF608C4-0044-A149-9672-5E668FB8C347}"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82</a:t>
            </a:fld>
            <a:endParaRPr lang="it-IT"/>
          </a:p>
        </p:txBody>
      </p:sp>
    </p:spTree>
    <p:extLst>
      <p:ext uri="{BB962C8B-B14F-4D97-AF65-F5344CB8AC3E}">
        <p14:creationId xmlns:p14="http://schemas.microsoft.com/office/powerpoint/2010/main" val="11214855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752"/>
            <a:ext cx="8229600" cy="1143000"/>
          </a:xfrm>
        </p:spPr>
        <p:txBody>
          <a:bodyPr/>
          <a:lstStyle/>
          <a:p>
            <a:pPr algn="l"/>
            <a:r>
              <a:rPr lang="it-IT" dirty="0"/>
              <a:t>Elenco Indicatori PNE 2017</a:t>
            </a:r>
          </a:p>
        </p:txBody>
      </p:sp>
      <p:pic>
        <p:nvPicPr>
          <p:cNvPr id="3" name="Immagine 2"/>
          <p:cNvPicPr>
            <a:picLocks noChangeAspect="1"/>
          </p:cNvPicPr>
          <p:nvPr/>
        </p:nvPicPr>
        <p:blipFill>
          <a:blip r:embed="rId2"/>
          <a:stretch>
            <a:fillRect/>
          </a:stretch>
        </p:blipFill>
        <p:spPr>
          <a:xfrm>
            <a:off x="444624" y="980728"/>
            <a:ext cx="8375848" cy="5472608"/>
          </a:xfrm>
          <a:prstGeom prst="rect">
            <a:avLst/>
          </a:prstGeom>
        </p:spPr>
      </p:pic>
      <p:sp>
        <p:nvSpPr>
          <p:cNvPr id="4" name="Segnaposto data 3"/>
          <p:cNvSpPr>
            <a:spLocks noGrp="1"/>
          </p:cNvSpPr>
          <p:nvPr>
            <p:ph type="dt" sz="half" idx="10"/>
          </p:nvPr>
        </p:nvSpPr>
        <p:spPr/>
        <p:txBody>
          <a:bodyPr/>
          <a:lstStyle/>
          <a:p>
            <a:fld id="{FD6FB834-B494-E944-BEAA-06D62EFA89C3}"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6" name="Segnaposto numero diapositiva 5"/>
          <p:cNvSpPr>
            <a:spLocks noGrp="1"/>
          </p:cNvSpPr>
          <p:nvPr>
            <p:ph type="sldNum" sz="quarter" idx="12"/>
          </p:nvPr>
        </p:nvSpPr>
        <p:spPr/>
        <p:txBody>
          <a:bodyPr/>
          <a:lstStyle/>
          <a:p>
            <a:fld id="{B6FE76F3-D535-43CA-9E40-8F9EEFD35580}" type="slidenum">
              <a:rPr lang="it-IT" smtClean="0"/>
              <a:t>83</a:t>
            </a:fld>
            <a:endParaRPr lang="it-IT"/>
          </a:p>
        </p:txBody>
      </p:sp>
    </p:spTree>
    <p:extLst>
      <p:ext uri="{BB962C8B-B14F-4D97-AF65-F5344CB8AC3E}">
        <p14:creationId xmlns:p14="http://schemas.microsoft.com/office/powerpoint/2010/main" val="11925225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539552" y="1052736"/>
            <a:ext cx="8263741" cy="5184576"/>
          </a:xfrm>
          <a:prstGeom prst="rect">
            <a:avLst/>
          </a:prstGeom>
        </p:spPr>
      </p:pic>
      <p:sp>
        <p:nvSpPr>
          <p:cNvPr id="2" name="Titolo 1"/>
          <p:cNvSpPr>
            <a:spLocks noGrp="1"/>
          </p:cNvSpPr>
          <p:nvPr>
            <p:ph type="title"/>
          </p:nvPr>
        </p:nvSpPr>
        <p:spPr>
          <a:xfrm>
            <a:off x="457200" y="53752"/>
            <a:ext cx="8229600" cy="1143000"/>
          </a:xfrm>
        </p:spPr>
        <p:txBody>
          <a:bodyPr/>
          <a:lstStyle/>
          <a:p>
            <a:pPr algn="l"/>
            <a:r>
              <a:rPr lang="it-IT" dirty="0"/>
              <a:t>Elenco Indicatori PNE 2017</a:t>
            </a:r>
          </a:p>
        </p:txBody>
      </p:sp>
      <p:sp>
        <p:nvSpPr>
          <p:cNvPr id="4" name="Segnaposto data 3"/>
          <p:cNvSpPr>
            <a:spLocks noGrp="1"/>
          </p:cNvSpPr>
          <p:nvPr>
            <p:ph type="dt" sz="half" idx="10"/>
          </p:nvPr>
        </p:nvSpPr>
        <p:spPr/>
        <p:txBody>
          <a:bodyPr/>
          <a:lstStyle/>
          <a:p>
            <a:fld id="{FF365C57-FD3A-6E48-9656-05F7A1653594}"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6" name="Segnaposto numero diapositiva 5"/>
          <p:cNvSpPr>
            <a:spLocks noGrp="1"/>
          </p:cNvSpPr>
          <p:nvPr>
            <p:ph type="sldNum" sz="quarter" idx="12"/>
          </p:nvPr>
        </p:nvSpPr>
        <p:spPr/>
        <p:txBody>
          <a:bodyPr/>
          <a:lstStyle/>
          <a:p>
            <a:fld id="{B6FE76F3-D535-43CA-9E40-8F9EEFD35580}" type="slidenum">
              <a:rPr lang="it-IT" smtClean="0"/>
              <a:t>84</a:t>
            </a:fld>
            <a:endParaRPr lang="it-IT"/>
          </a:p>
        </p:txBody>
      </p:sp>
    </p:spTree>
    <p:extLst>
      <p:ext uri="{BB962C8B-B14F-4D97-AF65-F5344CB8AC3E}">
        <p14:creationId xmlns:p14="http://schemas.microsoft.com/office/powerpoint/2010/main" val="39853793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752"/>
            <a:ext cx="8229600" cy="1143000"/>
          </a:xfrm>
        </p:spPr>
        <p:txBody>
          <a:bodyPr/>
          <a:lstStyle/>
          <a:p>
            <a:pPr algn="l"/>
            <a:r>
              <a:rPr lang="it-IT" dirty="0"/>
              <a:t>Elenco Indicatori PNE 2017</a:t>
            </a:r>
          </a:p>
        </p:txBody>
      </p:sp>
      <p:pic>
        <p:nvPicPr>
          <p:cNvPr id="3" name="Immagine 2"/>
          <p:cNvPicPr>
            <a:picLocks noChangeAspect="1"/>
          </p:cNvPicPr>
          <p:nvPr/>
        </p:nvPicPr>
        <p:blipFill>
          <a:blip r:embed="rId2"/>
          <a:stretch>
            <a:fillRect/>
          </a:stretch>
        </p:blipFill>
        <p:spPr>
          <a:xfrm>
            <a:off x="457200" y="980728"/>
            <a:ext cx="8435280" cy="5427431"/>
          </a:xfrm>
          <a:prstGeom prst="rect">
            <a:avLst/>
          </a:prstGeom>
        </p:spPr>
      </p:pic>
      <p:sp>
        <p:nvSpPr>
          <p:cNvPr id="4" name="Segnaposto data 3"/>
          <p:cNvSpPr>
            <a:spLocks noGrp="1"/>
          </p:cNvSpPr>
          <p:nvPr>
            <p:ph type="dt" sz="half" idx="10"/>
          </p:nvPr>
        </p:nvSpPr>
        <p:spPr/>
        <p:txBody>
          <a:bodyPr/>
          <a:lstStyle/>
          <a:p>
            <a:fld id="{2E20FBC9-E33E-644C-BED1-6348F69C0937}"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6" name="Segnaposto numero diapositiva 5"/>
          <p:cNvSpPr>
            <a:spLocks noGrp="1"/>
          </p:cNvSpPr>
          <p:nvPr>
            <p:ph type="sldNum" sz="quarter" idx="12"/>
          </p:nvPr>
        </p:nvSpPr>
        <p:spPr/>
        <p:txBody>
          <a:bodyPr/>
          <a:lstStyle/>
          <a:p>
            <a:fld id="{B6FE76F3-D535-43CA-9E40-8F9EEFD35580}" type="slidenum">
              <a:rPr lang="it-IT" smtClean="0"/>
              <a:t>85</a:t>
            </a:fld>
            <a:endParaRPr lang="it-IT"/>
          </a:p>
        </p:txBody>
      </p:sp>
    </p:spTree>
    <p:extLst>
      <p:ext uri="{BB962C8B-B14F-4D97-AF65-F5344CB8AC3E}">
        <p14:creationId xmlns:p14="http://schemas.microsoft.com/office/powerpoint/2010/main" val="16250585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752"/>
            <a:ext cx="8229600" cy="1143000"/>
          </a:xfrm>
        </p:spPr>
        <p:txBody>
          <a:bodyPr/>
          <a:lstStyle/>
          <a:p>
            <a:pPr algn="l"/>
            <a:r>
              <a:rPr lang="it-IT" dirty="0"/>
              <a:t>Elenco Indicatori PNE 2017</a:t>
            </a:r>
          </a:p>
        </p:txBody>
      </p:sp>
      <p:pic>
        <p:nvPicPr>
          <p:cNvPr id="3" name="Immagine 2"/>
          <p:cNvPicPr>
            <a:picLocks noChangeAspect="1"/>
          </p:cNvPicPr>
          <p:nvPr/>
        </p:nvPicPr>
        <p:blipFill>
          <a:blip r:embed="rId2"/>
          <a:stretch>
            <a:fillRect/>
          </a:stretch>
        </p:blipFill>
        <p:spPr>
          <a:xfrm>
            <a:off x="163476" y="1196752"/>
            <a:ext cx="8817048" cy="4743598"/>
          </a:xfrm>
          <a:prstGeom prst="rect">
            <a:avLst/>
          </a:prstGeom>
        </p:spPr>
      </p:pic>
      <p:sp>
        <p:nvSpPr>
          <p:cNvPr id="4" name="Segnaposto data 3"/>
          <p:cNvSpPr>
            <a:spLocks noGrp="1"/>
          </p:cNvSpPr>
          <p:nvPr>
            <p:ph type="dt" sz="half" idx="10"/>
          </p:nvPr>
        </p:nvSpPr>
        <p:spPr/>
        <p:txBody>
          <a:bodyPr/>
          <a:lstStyle/>
          <a:p>
            <a:fld id="{B35DCB7D-9B53-D647-AF00-35EF6483A0E8}"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6" name="Segnaposto numero diapositiva 5"/>
          <p:cNvSpPr>
            <a:spLocks noGrp="1"/>
          </p:cNvSpPr>
          <p:nvPr>
            <p:ph type="sldNum" sz="quarter" idx="12"/>
          </p:nvPr>
        </p:nvSpPr>
        <p:spPr/>
        <p:txBody>
          <a:bodyPr/>
          <a:lstStyle/>
          <a:p>
            <a:fld id="{B6FE76F3-D535-43CA-9E40-8F9EEFD35580}" type="slidenum">
              <a:rPr lang="it-IT" smtClean="0"/>
              <a:t>86</a:t>
            </a:fld>
            <a:endParaRPr lang="it-IT"/>
          </a:p>
        </p:txBody>
      </p:sp>
    </p:spTree>
    <p:extLst>
      <p:ext uri="{BB962C8B-B14F-4D97-AF65-F5344CB8AC3E}">
        <p14:creationId xmlns:p14="http://schemas.microsoft.com/office/powerpoint/2010/main" val="36877388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752"/>
            <a:ext cx="8229600" cy="1143000"/>
          </a:xfrm>
        </p:spPr>
        <p:txBody>
          <a:bodyPr/>
          <a:lstStyle/>
          <a:p>
            <a:pPr algn="l"/>
            <a:r>
              <a:rPr lang="it-IT" dirty="0"/>
              <a:t>Elenco Indicatori PNE 2017</a:t>
            </a:r>
          </a:p>
        </p:txBody>
      </p:sp>
      <p:pic>
        <p:nvPicPr>
          <p:cNvPr id="3" name="Immagine 2"/>
          <p:cNvPicPr>
            <a:picLocks noChangeAspect="1"/>
          </p:cNvPicPr>
          <p:nvPr/>
        </p:nvPicPr>
        <p:blipFill>
          <a:blip r:embed="rId2"/>
          <a:stretch>
            <a:fillRect/>
          </a:stretch>
        </p:blipFill>
        <p:spPr>
          <a:xfrm>
            <a:off x="285761" y="908720"/>
            <a:ext cx="8572477" cy="5472608"/>
          </a:xfrm>
          <a:prstGeom prst="rect">
            <a:avLst/>
          </a:prstGeom>
        </p:spPr>
      </p:pic>
      <p:sp>
        <p:nvSpPr>
          <p:cNvPr id="4" name="Segnaposto data 3"/>
          <p:cNvSpPr>
            <a:spLocks noGrp="1"/>
          </p:cNvSpPr>
          <p:nvPr>
            <p:ph type="dt" sz="half" idx="10"/>
          </p:nvPr>
        </p:nvSpPr>
        <p:spPr/>
        <p:txBody>
          <a:bodyPr/>
          <a:lstStyle/>
          <a:p>
            <a:fld id="{C8265601-626C-E346-A77A-B33B1107CEAA}"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6" name="Segnaposto numero diapositiva 5"/>
          <p:cNvSpPr>
            <a:spLocks noGrp="1"/>
          </p:cNvSpPr>
          <p:nvPr>
            <p:ph type="sldNum" sz="quarter" idx="12"/>
          </p:nvPr>
        </p:nvSpPr>
        <p:spPr/>
        <p:txBody>
          <a:bodyPr/>
          <a:lstStyle/>
          <a:p>
            <a:fld id="{B6FE76F3-D535-43CA-9E40-8F9EEFD35580}" type="slidenum">
              <a:rPr lang="it-IT" smtClean="0"/>
              <a:t>87</a:t>
            </a:fld>
            <a:endParaRPr lang="it-IT"/>
          </a:p>
        </p:txBody>
      </p:sp>
    </p:spTree>
    <p:extLst>
      <p:ext uri="{BB962C8B-B14F-4D97-AF65-F5344CB8AC3E}">
        <p14:creationId xmlns:p14="http://schemas.microsoft.com/office/powerpoint/2010/main" val="899313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752"/>
            <a:ext cx="8229600" cy="1143000"/>
          </a:xfrm>
        </p:spPr>
        <p:txBody>
          <a:bodyPr/>
          <a:lstStyle/>
          <a:p>
            <a:pPr algn="l"/>
            <a:r>
              <a:rPr lang="it-IT" dirty="0"/>
              <a:t>Elenco Indicatori PNE 2017</a:t>
            </a:r>
          </a:p>
        </p:txBody>
      </p:sp>
      <p:pic>
        <p:nvPicPr>
          <p:cNvPr id="3" name="Immagine 2"/>
          <p:cNvPicPr>
            <a:picLocks noChangeAspect="1"/>
          </p:cNvPicPr>
          <p:nvPr/>
        </p:nvPicPr>
        <p:blipFill>
          <a:blip r:embed="rId2"/>
          <a:stretch>
            <a:fillRect/>
          </a:stretch>
        </p:blipFill>
        <p:spPr>
          <a:xfrm>
            <a:off x="480268" y="1052736"/>
            <a:ext cx="8206532" cy="5327860"/>
          </a:xfrm>
          <a:prstGeom prst="rect">
            <a:avLst/>
          </a:prstGeom>
        </p:spPr>
      </p:pic>
      <p:sp>
        <p:nvSpPr>
          <p:cNvPr id="4" name="Segnaposto data 3"/>
          <p:cNvSpPr>
            <a:spLocks noGrp="1"/>
          </p:cNvSpPr>
          <p:nvPr>
            <p:ph type="dt" sz="half" idx="10"/>
          </p:nvPr>
        </p:nvSpPr>
        <p:spPr/>
        <p:txBody>
          <a:bodyPr/>
          <a:lstStyle/>
          <a:p>
            <a:fld id="{84595C2D-ADDA-4B4A-BF14-FC2A6A10F802}"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6" name="Segnaposto numero diapositiva 5"/>
          <p:cNvSpPr>
            <a:spLocks noGrp="1"/>
          </p:cNvSpPr>
          <p:nvPr>
            <p:ph type="sldNum" sz="quarter" idx="12"/>
          </p:nvPr>
        </p:nvSpPr>
        <p:spPr/>
        <p:txBody>
          <a:bodyPr/>
          <a:lstStyle/>
          <a:p>
            <a:fld id="{B6FE76F3-D535-43CA-9E40-8F9EEFD35580}" type="slidenum">
              <a:rPr lang="it-IT" smtClean="0"/>
              <a:t>88</a:t>
            </a:fld>
            <a:endParaRPr lang="it-IT"/>
          </a:p>
        </p:txBody>
      </p:sp>
    </p:spTree>
    <p:extLst>
      <p:ext uri="{BB962C8B-B14F-4D97-AF65-F5344CB8AC3E}">
        <p14:creationId xmlns:p14="http://schemas.microsoft.com/office/powerpoint/2010/main" val="28603278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752"/>
            <a:ext cx="8229600" cy="1143000"/>
          </a:xfrm>
        </p:spPr>
        <p:txBody>
          <a:bodyPr/>
          <a:lstStyle/>
          <a:p>
            <a:pPr algn="l"/>
            <a:r>
              <a:rPr lang="it-IT" dirty="0"/>
              <a:t>Elenco Indicatori PNE 2017</a:t>
            </a:r>
          </a:p>
        </p:txBody>
      </p:sp>
      <p:pic>
        <p:nvPicPr>
          <p:cNvPr id="3" name="Immagine 2"/>
          <p:cNvPicPr>
            <a:picLocks noChangeAspect="1"/>
          </p:cNvPicPr>
          <p:nvPr/>
        </p:nvPicPr>
        <p:blipFill>
          <a:blip r:embed="rId2"/>
          <a:stretch>
            <a:fillRect/>
          </a:stretch>
        </p:blipFill>
        <p:spPr>
          <a:xfrm>
            <a:off x="354360" y="908720"/>
            <a:ext cx="8435280" cy="5760164"/>
          </a:xfrm>
          <a:prstGeom prst="rect">
            <a:avLst/>
          </a:prstGeom>
        </p:spPr>
      </p:pic>
      <p:sp>
        <p:nvSpPr>
          <p:cNvPr id="4" name="Segnaposto data 3"/>
          <p:cNvSpPr>
            <a:spLocks noGrp="1"/>
          </p:cNvSpPr>
          <p:nvPr>
            <p:ph type="dt" sz="half" idx="10"/>
          </p:nvPr>
        </p:nvSpPr>
        <p:spPr/>
        <p:txBody>
          <a:bodyPr/>
          <a:lstStyle/>
          <a:p>
            <a:fld id="{823D7A1B-069B-9F43-AD73-B8F841B45480}"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6" name="Segnaposto numero diapositiva 5"/>
          <p:cNvSpPr>
            <a:spLocks noGrp="1"/>
          </p:cNvSpPr>
          <p:nvPr>
            <p:ph type="sldNum" sz="quarter" idx="12"/>
          </p:nvPr>
        </p:nvSpPr>
        <p:spPr/>
        <p:txBody>
          <a:bodyPr/>
          <a:lstStyle/>
          <a:p>
            <a:fld id="{B6FE76F3-D535-43CA-9E40-8F9EEFD35580}" type="slidenum">
              <a:rPr lang="it-IT" smtClean="0"/>
              <a:t>89</a:t>
            </a:fld>
            <a:endParaRPr lang="it-IT"/>
          </a:p>
        </p:txBody>
      </p:sp>
    </p:spTree>
    <p:extLst>
      <p:ext uri="{BB962C8B-B14F-4D97-AF65-F5344CB8AC3E}">
        <p14:creationId xmlns:p14="http://schemas.microsoft.com/office/powerpoint/2010/main" val="2962374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magin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546" y="332656"/>
            <a:ext cx="1750219" cy="62293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Figura a mano libera 2"/>
          <p:cNvSpPr/>
          <p:nvPr/>
        </p:nvSpPr>
        <p:spPr>
          <a:xfrm>
            <a:off x="6192442" y="5949951"/>
            <a:ext cx="1350169" cy="27863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67500" tIns="35100" rIns="67500" bIns="35100" compatLnSpc="0">
            <a:spAutoFit/>
          </a:bodyPr>
          <a:lstStyle/>
          <a:p>
            <a:pPr>
              <a:tabLst>
                <a:tab pos="0" algn="l"/>
                <a:tab pos="336689" algn="l"/>
                <a:tab pos="673649" algn="l"/>
                <a:tab pos="1010610" algn="l"/>
                <a:tab pos="1347570" algn="l"/>
                <a:tab pos="1684530" algn="l"/>
                <a:tab pos="2021490" algn="l"/>
                <a:tab pos="2358450" algn="l"/>
                <a:tab pos="2695410" algn="l"/>
                <a:tab pos="3032369" algn="l"/>
                <a:tab pos="3369330" algn="l"/>
                <a:tab pos="3706289" algn="l"/>
                <a:tab pos="4043250" algn="l"/>
                <a:tab pos="4380210" algn="l"/>
                <a:tab pos="4717170" algn="l"/>
                <a:tab pos="5054130" algn="l"/>
                <a:tab pos="5391090" algn="l"/>
                <a:tab pos="5728050" algn="l"/>
                <a:tab pos="6065009" algn="l"/>
                <a:tab pos="6401970" algn="l"/>
                <a:tab pos="6738930" algn="l"/>
              </a:tabLst>
              <a:defRPr/>
            </a:pPr>
            <a:r>
              <a:rPr lang="it-IT" sz="1350" dirty="0">
                <a:latin typeface="Arial" pitchFamily="34"/>
                <a:ea typeface="Arial" pitchFamily="34"/>
                <a:cs typeface="Arial" pitchFamily="34"/>
              </a:rPr>
              <a:t> </a:t>
            </a:r>
          </a:p>
        </p:txBody>
      </p:sp>
      <p:sp>
        <p:nvSpPr>
          <p:cNvPr id="30723" name="CasellaDiTesto 3"/>
          <p:cNvSpPr txBox="1">
            <a:spLocks noChangeArrowheads="1"/>
          </p:cNvSpPr>
          <p:nvPr/>
        </p:nvSpPr>
        <p:spPr bwMode="auto">
          <a:xfrm>
            <a:off x="-6874" y="115171"/>
            <a:ext cx="10572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3600" dirty="0">
                <a:solidFill>
                  <a:srgbClr val="FFFF00"/>
                </a:solidFill>
              </a:rPr>
              <a:t> </a:t>
            </a:r>
            <a:r>
              <a:rPr lang="it-IT" sz="3600" dirty="0">
                <a:solidFill>
                  <a:srgbClr val="173457"/>
                </a:solidFill>
              </a:rPr>
              <a:t>70s</a:t>
            </a:r>
          </a:p>
        </p:txBody>
      </p:sp>
      <p:pic>
        <p:nvPicPr>
          <p:cNvPr id="6" name="Immagin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332656"/>
            <a:ext cx="2628900" cy="60753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3923929" y="6444044"/>
            <a:ext cx="184666" cy="300082"/>
          </a:xfrm>
          <a:prstGeom prst="rect">
            <a:avLst/>
          </a:prstGeom>
          <a:noFill/>
        </p:spPr>
        <p:txBody>
          <a:bodyPr wrap="none" rtlCol="0">
            <a:spAutoFit/>
          </a:bodyPr>
          <a:lstStyle/>
          <a:p>
            <a:endParaRPr lang="it-IT" sz="1350" dirty="0"/>
          </a:p>
        </p:txBody>
      </p:sp>
      <p:sp>
        <p:nvSpPr>
          <p:cNvPr id="5" name="CasellaDiTesto 3"/>
          <p:cNvSpPr txBox="1">
            <a:spLocks noChangeArrowheads="1"/>
          </p:cNvSpPr>
          <p:nvPr/>
        </p:nvSpPr>
        <p:spPr bwMode="auto">
          <a:xfrm>
            <a:off x="7675780" y="188640"/>
            <a:ext cx="14682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3600" dirty="0">
                <a:solidFill>
                  <a:srgbClr val="FFFF00"/>
                </a:solidFill>
              </a:rPr>
              <a:t>  </a:t>
            </a:r>
            <a:r>
              <a:rPr lang="it-IT" sz="3600" dirty="0" smtClean="0">
                <a:solidFill>
                  <a:srgbClr val="173457"/>
                </a:solidFill>
              </a:rPr>
              <a:t>2019</a:t>
            </a:r>
            <a:endParaRPr lang="it-IT" sz="3600" dirty="0">
              <a:solidFill>
                <a:srgbClr val="173457"/>
              </a:solidFill>
            </a:endParaRPr>
          </a:p>
        </p:txBody>
      </p:sp>
      <p:pic>
        <p:nvPicPr>
          <p:cNvPr id="4" name="Immagine 3" descr="Schermata 2017-10-11 alle 07.09.2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1840" y="44624"/>
            <a:ext cx="2870770" cy="2160240"/>
          </a:xfrm>
          <a:prstGeom prst="rect">
            <a:avLst/>
          </a:prstGeom>
        </p:spPr>
      </p:pic>
      <p:pic>
        <p:nvPicPr>
          <p:cNvPr id="9" name="Picture 1028" descr="Panorama 120anni.png                                           00090A64ALASSIO                        7C2686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1880" y="2204864"/>
            <a:ext cx="2160240"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10;alzheimer.jpg                                                  00008580AUCKLAND                       B5E90CC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1840" y="4797152"/>
            <a:ext cx="2736304" cy="20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0486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par>
                          <p:cTn id="13" fill="hold">
                            <p:stCondLst>
                              <p:cond delay="500"/>
                            </p:stCondLst>
                            <p:childTnLst>
                              <p:par>
                                <p:cTn id="14" presetID="5"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par>
                          <p:cTn id="17" fill="hold">
                            <p:stCondLst>
                              <p:cond delay="1000"/>
                            </p:stCondLst>
                            <p:childTnLst>
                              <p:par>
                                <p:cTn id="18" presetID="5" presetClass="entr" presetSubtype="1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childTnLst>
                          </p:cTn>
                        </p:par>
                        <p:par>
                          <p:cTn id="21" fill="hold">
                            <p:stCondLst>
                              <p:cond delay="1500"/>
                            </p:stCondLst>
                            <p:childTnLst>
                              <p:par>
                                <p:cTn id="22" presetID="5" presetClass="entr" presetSubtype="1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752"/>
            <a:ext cx="8229600" cy="1143000"/>
          </a:xfrm>
        </p:spPr>
        <p:txBody>
          <a:bodyPr/>
          <a:lstStyle/>
          <a:p>
            <a:pPr algn="l"/>
            <a:r>
              <a:rPr lang="it-IT" dirty="0"/>
              <a:t>Elenco Indicatori PNE 2017</a:t>
            </a:r>
          </a:p>
        </p:txBody>
      </p:sp>
      <p:pic>
        <p:nvPicPr>
          <p:cNvPr id="3" name="Immagine 2"/>
          <p:cNvPicPr>
            <a:picLocks noChangeAspect="1"/>
          </p:cNvPicPr>
          <p:nvPr/>
        </p:nvPicPr>
        <p:blipFill>
          <a:blip r:embed="rId2"/>
          <a:stretch>
            <a:fillRect/>
          </a:stretch>
        </p:blipFill>
        <p:spPr>
          <a:xfrm>
            <a:off x="456456" y="1052736"/>
            <a:ext cx="8230344" cy="5256584"/>
          </a:xfrm>
          <a:prstGeom prst="rect">
            <a:avLst/>
          </a:prstGeom>
        </p:spPr>
      </p:pic>
      <p:sp>
        <p:nvSpPr>
          <p:cNvPr id="4" name="Segnaposto data 3"/>
          <p:cNvSpPr>
            <a:spLocks noGrp="1"/>
          </p:cNvSpPr>
          <p:nvPr>
            <p:ph type="dt" sz="half" idx="10"/>
          </p:nvPr>
        </p:nvSpPr>
        <p:spPr/>
        <p:txBody>
          <a:bodyPr/>
          <a:lstStyle/>
          <a:p>
            <a:fld id="{5CC6820D-66DB-E544-A66A-3C09137B3E58}"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6" name="Segnaposto numero diapositiva 5"/>
          <p:cNvSpPr>
            <a:spLocks noGrp="1"/>
          </p:cNvSpPr>
          <p:nvPr>
            <p:ph type="sldNum" sz="quarter" idx="12"/>
          </p:nvPr>
        </p:nvSpPr>
        <p:spPr/>
        <p:txBody>
          <a:bodyPr/>
          <a:lstStyle/>
          <a:p>
            <a:fld id="{B6FE76F3-D535-43CA-9E40-8F9EEFD35580}" type="slidenum">
              <a:rPr lang="it-IT" smtClean="0"/>
              <a:t>90</a:t>
            </a:fld>
            <a:endParaRPr lang="it-IT"/>
          </a:p>
        </p:txBody>
      </p:sp>
    </p:spTree>
    <p:extLst>
      <p:ext uri="{BB962C8B-B14F-4D97-AF65-F5344CB8AC3E}">
        <p14:creationId xmlns:p14="http://schemas.microsoft.com/office/powerpoint/2010/main" val="1491695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752"/>
            <a:ext cx="8229600" cy="1143000"/>
          </a:xfrm>
        </p:spPr>
        <p:txBody>
          <a:bodyPr/>
          <a:lstStyle/>
          <a:p>
            <a:pPr algn="l"/>
            <a:r>
              <a:rPr lang="it-IT" dirty="0"/>
              <a:t>Elenco Indicatori PNE 2017</a:t>
            </a:r>
          </a:p>
        </p:txBody>
      </p:sp>
      <p:pic>
        <p:nvPicPr>
          <p:cNvPr id="3" name="Immagine 2"/>
          <p:cNvPicPr>
            <a:picLocks noChangeAspect="1"/>
          </p:cNvPicPr>
          <p:nvPr/>
        </p:nvPicPr>
        <p:blipFill>
          <a:blip r:embed="rId2"/>
          <a:stretch>
            <a:fillRect/>
          </a:stretch>
        </p:blipFill>
        <p:spPr>
          <a:xfrm>
            <a:off x="457200" y="908720"/>
            <a:ext cx="8147248" cy="5400600"/>
          </a:xfrm>
          <a:prstGeom prst="rect">
            <a:avLst/>
          </a:prstGeom>
        </p:spPr>
      </p:pic>
      <p:sp>
        <p:nvSpPr>
          <p:cNvPr id="4" name="Segnaposto data 3"/>
          <p:cNvSpPr>
            <a:spLocks noGrp="1"/>
          </p:cNvSpPr>
          <p:nvPr>
            <p:ph type="dt" sz="half" idx="10"/>
          </p:nvPr>
        </p:nvSpPr>
        <p:spPr/>
        <p:txBody>
          <a:bodyPr/>
          <a:lstStyle/>
          <a:p>
            <a:fld id="{30BA43D4-6249-7845-A5E6-A6A729672ABA}"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6" name="Segnaposto numero diapositiva 5"/>
          <p:cNvSpPr>
            <a:spLocks noGrp="1"/>
          </p:cNvSpPr>
          <p:nvPr>
            <p:ph type="sldNum" sz="quarter" idx="12"/>
          </p:nvPr>
        </p:nvSpPr>
        <p:spPr/>
        <p:txBody>
          <a:bodyPr/>
          <a:lstStyle/>
          <a:p>
            <a:fld id="{B6FE76F3-D535-43CA-9E40-8F9EEFD35580}" type="slidenum">
              <a:rPr lang="it-IT" smtClean="0"/>
              <a:t>91</a:t>
            </a:fld>
            <a:endParaRPr lang="it-IT"/>
          </a:p>
        </p:txBody>
      </p:sp>
    </p:spTree>
    <p:extLst>
      <p:ext uri="{BB962C8B-B14F-4D97-AF65-F5344CB8AC3E}">
        <p14:creationId xmlns:p14="http://schemas.microsoft.com/office/powerpoint/2010/main" val="33165567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752"/>
            <a:ext cx="8229600" cy="1143000"/>
          </a:xfrm>
        </p:spPr>
        <p:txBody>
          <a:bodyPr/>
          <a:lstStyle/>
          <a:p>
            <a:pPr algn="l"/>
            <a:r>
              <a:rPr lang="it-IT" dirty="0"/>
              <a:t>Elenco Indicatori PNE 2017</a:t>
            </a:r>
          </a:p>
        </p:txBody>
      </p:sp>
      <p:pic>
        <p:nvPicPr>
          <p:cNvPr id="3" name="Immagine 2"/>
          <p:cNvPicPr>
            <a:picLocks noChangeAspect="1"/>
          </p:cNvPicPr>
          <p:nvPr/>
        </p:nvPicPr>
        <p:blipFill>
          <a:blip r:embed="rId2"/>
          <a:stretch>
            <a:fillRect/>
          </a:stretch>
        </p:blipFill>
        <p:spPr>
          <a:xfrm>
            <a:off x="487536" y="908720"/>
            <a:ext cx="8282547" cy="5400600"/>
          </a:xfrm>
          <a:prstGeom prst="rect">
            <a:avLst/>
          </a:prstGeom>
        </p:spPr>
      </p:pic>
      <p:sp>
        <p:nvSpPr>
          <p:cNvPr id="4" name="Segnaposto data 3"/>
          <p:cNvSpPr>
            <a:spLocks noGrp="1"/>
          </p:cNvSpPr>
          <p:nvPr>
            <p:ph type="dt" sz="half" idx="10"/>
          </p:nvPr>
        </p:nvSpPr>
        <p:spPr/>
        <p:txBody>
          <a:bodyPr/>
          <a:lstStyle/>
          <a:p>
            <a:fld id="{2395F6EF-0261-8842-A941-146F20C9D1E4}"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6" name="Segnaposto numero diapositiva 5"/>
          <p:cNvSpPr>
            <a:spLocks noGrp="1"/>
          </p:cNvSpPr>
          <p:nvPr>
            <p:ph type="sldNum" sz="quarter" idx="12"/>
          </p:nvPr>
        </p:nvSpPr>
        <p:spPr/>
        <p:txBody>
          <a:bodyPr/>
          <a:lstStyle/>
          <a:p>
            <a:fld id="{B6FE76F3-D535-43CA-9E40-8F9EEFD35580}" type="slidenum">
              <a:rPr lang="it-IT" smtClean="0"/>
              <a:t>92</a:t>
            </a:fld>
            <a:endParaRPr lang="it-IT"/>
          </a:p>
        </p:txBody>
      </p:sp>
    </p:spTree>
    <p:extLst>
      <p:ext uri="{BB962C8B-B14F-4D97-AF65-F5344CB8AC3E}">
        <p14:creationId xmlns:p14="http://schemas.microsoft.com/office/powerpoint/2010/main" val="11654171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752"/>
            <a:ext cx="8229600" cy="1143000"/>
          </a:xfrm>
        </p:spPr>
        <p:txBody>
          <a:bodyPr/>
          <a:lstStyle/>
          <a:p>
            <a:pPr algn="l"/>
            <a:r>
              <a:rPr lang="it-IT" dirty="0"/>
              <a:t>Elenco Indicatori PNE 2017</a:t>
            </a:r>
          </a:p>
        </p:txBody>
      </p:sp>
      <p:pic>
        <p:nvPicPr>
          <p:cNvPr id="3" name="Immagine 2"/>
          <p:cNvPicPr>
            <a:picLocks noChangeAspect="1"/>
          </p:cNvPicPr>
          <p:nvPr/>
        </p:nvPicPr>
        <p:blipFill>
          <a:blip r:embed="rId2"/>
          <a:stretch>
            <a:fillRect/>
          </a:stretch>
        </p:blipFill>
        <p:spPr>
          <a:xfrm>
            <a:off x="323528" y="1052736"/>
            <a:ext cx="8425825" cy="2520280"/>
          </a:xfrm>
          <a:prstGeom prst="rect">
            <a:avLst/>
          </a:prstGeom>
        </p:spPr>
      </p:pic>
      <p:sp>
        <p:nvSpPr>
          <p:cNvPr id="4" name="Segnaposto data 3"/>
          <p:cNvSpPr>
            <a:spLocks noGrp="1"/>
          </p:cNvSpPr>
          <p:nvPr>
            <p:ph type="dt" sz="half" idx="10"/>
          </p:nvPr>
        </p:nvSpPr>
        <p:spPr/>
        <p:txBody>
          <a:bodyPr/>
          <a:lstStyle/>
          <a:p>
            <a:fld id="{AC080D93-AD05-054F-B3BE-823424135A1C}"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6" name="Segnaposto numero diapositiva 5"/>
          <p:cNvSpPr>
            <a:spLocks noGrp="1"/>
          </p:cNvSpPr>
          <p:nvPr>
            <p:ph type="sldNum" sz="quarter" idx="12"/>
          </p:nvPr>
        </p:nvSpPr>
        <p:spPr/>
        <p:txBody>
          <a:bodyPr/>
          <a:lstStyle/>
          <a:p>
            <a:fld id="{B6FE76F3-D535-43CA-9E40-8F9EEFD35580}" type="slidenum">
              <a:rPr lang="it-IT" smtClean="0"/>
              <a:t>93</a:t>
            </a:fld>
            <a:endParaRPr lang="it-IT"/>
          </a:p>
        </p:txBody>
      </p:sp>
    </p:spTree>
    <p:extLst>
      <p:ext uri="{BB962C8B-B14F-4D97-AF65-F5344CB8AC3E}">
        <p14:creationId xmlns:p14="http://schemas.microsoft.com/office/powerpoint/2010/main" val="35778387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60648"/>
            <a:ext cx="8229600" cy="1143000"/>
          </a:xfrm>
        </p:spPr>
        <p:txBody>
          <a:bodyPr>
            <a:normAutofit/>
          </a:bodyPr>
          <a:lstStyle/>
          <a:p>
            <a:pPr algn="l"/>
            <a:r>
              <a:rPr lang="it-IT" dirty="0"/>
              <a:t>Metodi Statistici</a:t>
            </a:r>
          </a:p>
        </p:txBody>
      </p:sp>
      <p:sp>
        <p:nvSpPr>
          <p:cNvPr id="3" name="Segnaposto contenuto 2"/>
          <p:cNvSpPr>
            <a:spLocks noGrp="1"/>
          </p:cNvSpPr>
          <p:nvPr>
            <p:ph idx="1"/>
          </p:nvPr>
        </p:nvSpPr>
        <p:spPr/>
        <p:txBody>
          <a:bodyPr>
            <a:normAutofit fontScale="92500" lnSpcReduction="10000"/>
          </a:bodyPr>
          <a:lstStyle/>
          <a:p>
            <a:pPr marL="0" indent="0">
              <a:buNone/>
            </a:pPr>
            <a:r>
              <a:rPr lang="it-IT" b="1" dirty="0">
                <a:solidFill>
                  <a:srgbClr val="CC0000"/>
                </a:solidFill>
              </a:rPr>
              <a:t>Misure di Esito</a:t>
            </a:r>
          </a:p>
          <a:p>
            <a:pPr marL="0" indent="0">
              <a:buNone/>
            </a:pPr>
            <a:endParaRPr lang="it-IT" b="1" dirty="0">
              <a:solidFill>
                <a:srgbClr val="CC0000"/>
              </a:solidFill>
            </a:endParaRPr>
          </a:p>
          <a:p>
            <a:pPr marL="0" indent="0">
              <a:buNone/>
            </a:pPr>
            <a:r>
              <a:rPr lang="it-IT" sz="2800" dirty="0"/>
              <a:t>PNE considera la seguenti misure di Esito:</a:t>
            </a:r>
          </a:p>
          <a:p>
            <a:pPr>
              <a:buFont typeface="Wingdings" panose="05000000000000000000" pitchFamily="2" charset="2"/>
              <a:buChar char="§"/>
            </a:pPr>
            <a:r>
              <a:rPr lang="it-IT" sz="2800" dirty="0"/>
              <a:t>Mortalità a breve termine</a:t>
            </a:r>
          </a:p>
          <a:p>
            <a:pPr>
              <a:buFont typeface="Wingdings" panose="05000000000000000000" pitchFamily="2" charset="2"/>
              <a:buChar char="§"/>
            </a:pPr>
            <a:r>
              <a:rPr lang="it-IT" sz="2800" dirty="0"/>
              <a:t>Riammissioni a breve termine</a:t>
            </a:r>
          </a:p>
          <a:p>
            <a:pPr>
              <a:buFont typeface="Wingdings" panose="05000000000000000000" pitchFamily="2" charset="2"/>
              <a:buChar char="§"/>
            </a:pPr>
            <a:r>
              <a:rPr lang="it-IT" sz="2800" dirty="0"/>
              <a:t>Ospedalizzazioni per specifiche condizioni</a:t>
            </a:r>
          </a:p>
          <a:p>
            <a:pPr>
              <a:buFont typeface="Wingdings" panose="05000000000000000000" pitchFamily="2" charset="2"/>
              <a:buChar char="§"/>
            </a:pPr>
            <a:r>
              <a:rPr lang="it-IT" sz="2800" dirty="0"/>
              <a:t>Procedure chirurgiche</a:t>
            </a:r>
          </a:p>
          <a:p>
            <a:pPr>
              <a:buFont typeface="Wingdings" panose="05000000000000000000" pitchFamily="2" charset="2"/>
              <a:buChar char="§"/>
            </a:pPr>
            <a:r>
              <a:rPr lang="it-IT" sz="2800" dirty="0"/>
              <a:t>Complicanze a breve termine a seguito di specifici interventi</a:t>
            </a:r>
          </a:p>
          <a:p>
            <a:pPr>
              <a:buFont typeface="Wingdings" panose="05000000000000000000" pitchFamily="2" charset="2"/>
              <a:buChar char="§"/>
            </a:pPr>
            <a:r>
              <a:rPr lang="it-IT" sz="2800" dirty="0"/>
              <a:t>Tempi di attesa</a:t>
            </a:r>
          </a:p>
          <a:p>
            <a:pPr marL="0" indent="0">
              <a:buNone/>
            </a:pPr>
            <a:endParaRPr lang="it-IT" sz="2800" dirty="0"/>
          </a:p>
          <a:p>
            <a:pPr marL="0" indent="0">
              <a:buNone/>
            </a:pPr>
            <a:endParaRPr lang="it-IT" sz="2800" dirty="0"/>
          </a:p>
        </p:txBody>
      </p:sp>
      <p:sp>
        <p:nvSpPr>
          <p:cNvPr id="5" name="Segnaposto data 4"/>
          <p:cNvSpPr>
            <a:spLocks noGrp="1"/>
          </p:cNvSpPr>
          <p:nvPr>
            <p:ph type="dt" sz="half" idx="10"/>
          </p:nvPr>
        </p:nvSpPr>
        <p:spPr/>
        <p:txBody>
          <a:bodyPr/>
          <a:lstStyle/>
          <a:p>
            <a:fld id="{6ECC68DF-1371-E644-8C03-B9B3C1F3209E}"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94</a:t>
            </a:fld>
            <a:endParaRPr lang="it-IT"/>
          </a:p>
        </p:txBody>
      </p:sp>
    </p:spTree>
    <p:extLst>
      <p:ext uri="{BB962C8B-B14F-4D97-AF65-F5344CB8AC3E}">
        <p14:creationId xmlns:p14="http://schemas.microsoft.com/office/powerpoint/2010/main" val="11367199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dirty="0"/>
              <a:t>Metodi Statistici</a:t>
            </a:r>
          </a:p>
        </p:txBody>
      </p:sp>
      <p:sp>
        <p:nvSpPr>
          <p:cNvPr id="3" name="Segnaposto contenuto 2"/>
          <p:cNvSpPr>
            <a:spLocks noGrp="1"/>
          </p:cNvSpPr>
          <p:nvPr>
            <p:ph idx="1"/>
          </p:nvPr>
        </p:nvSpPr>
        <p:spPr/>
        <p:txBody>
          <a:bodyPr>
            <a:normAutofit/>
          </a:bodyPr>
          <a:lstStyle/>
          <a:p>
            <a:pPr marL="0" indent="0">
              <a:buNone/>
            </a:pPr>
            <a:r>
              <a:rPr lang="it-IT" b="1" dirty="0">
                <a:solidFill>
                  <a:srgbClr val="CC0000"/>
                </a:solidFill>
              </a:rPr>
              <a:t>Esposizione</a:t>
            </a:r>
          </a:p>
          <a:p>
            <a:pPr marL="0" indent="0">
              <a:buNone/>
            </a:pPr>
            <a:endParaRPr lang="it-IT" b="1" dirty="0">
              <a:solidFill>
                <a:srgbClr val="CC0000"/>
              </a:solidFill>
            </a:endParaRPr>
          </a:p>
          <a:p>
            <a:pPr>
              <a:buFont typeface="Wingdings" panose="05000000000000000000" pitchFamily="2" charset="2"/>
              <a:buChar char="§"/>
            </a:pPr>
            <a:r>
              <a:rPr lang="it-IT" sz="2800" dirty="0"/>
              <a:t>Per indicatori </a:t>
            </a:r>
            <a:r>
              <a:rPr lang="it-IT" sz="2800" dirty="0" err="1"/>
              <a:t>population-based</a:t>
            </a:r>
            <a:r>
              <a:rPr lang="it-IT" sz="2800" dirty="0"/>
              <a:t>:</a:t>
            </a:r>
          </a:p>
          <a:p>
            <a:pPr marL="0" indent="0">
              <a:buNone/>
            </a:pPr>
            <a:r>
              <a:rPr lang="it-IT" sz="2800" dirty="0"/>
              <a:t>Esposizione = </a:t>
            </a:r>
            <a:r>
              <a:rPr lang="it-IT" sz="2800" u="sng" dirty="0"/>
              <a:t>Area di residenza (ASL o provincia)</a:t>
            </a:r>
          </a:p>
          <a:p>
            <a:pPr marL="0" indent="0">
              <a:buNone/>
            </a:pPr>
            <a:endParaRPr lang="it-IT" sz="2800" u="sng" dirty="0"/>
          </a:p>
          <a:p>
            <a:pPr>
              <a:buFont typeface="Wingdings" panose="05000000000000000000" pitchFamily="2" charset="2"/>
              <a:buChar char="§"/>
            </a:pPr>
            <a:r>
              <a:rPr lang="it-IT" sz="2800" dirty="0"/>
              <a:t>Per indicatori </a:t>
            </a:r>
            <a:r>
              <a:rPr lang="it-IT" sz="2800" dirty="0" err="1"/>
              <a:t>workload-based</a:t>
            </a:r>
            <a:r>
              <a:rPr lang="it-IT" sz="2800" dirty="0"/>
              <a:t>:</a:t>
            </a:r>
          </a:p>
          <a:p>
            <a:pPr marL="0" indent="0">
              <a:buNone/>
            </a:pPr>
            <a:r>
              <a:rPr lang="it-IT" sz="2800" dirty="0"/>
              <a:t>Esposizione = </a:t>
            </a:r>
            <a:r>
              <a:rPr lang="it-IT" sz="2800" u="sng" dirty="0"/>
              <a:t>Strutture di ricovero</a:t>
            </a:r>
            <a:endParaRPr lang="it-IT" sz="2800" dirty="0"/>
          </a:p>
          <a:p>
            <a:pPr marL="0" indent="0">
              <a:buNone/>
            </a:pPr>
            <a:endParaRPr lang="it-IT" sz="2800" dirty="0"/>
          </a:p>
        </p:txBody>
      </p:sp>
      <p:sp>
        <p:nvSpPr>
          <p:cNvPr id="5" name="Segnaposto data 4"/>
          <p:cNvSpPr>
            <a:spLocks noGrp="1"/>
          </p:cNvSpPr>
          <p:nvPr>
            <p:ph type="dt" sz="half" idx="10"/>
          </p:nvPr>
        </p:nvSpPr>
        <p:spPr/>
        <p:txBody>
          <a:bodyPr/>
          <a:lstStyle/>
          <a:p>
            <a:fld id="{56E7B9E0-1941-1344-8525-93F3D119E36B}"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95</a:t>
            </a:fld>
            <a:endParaRPr lang="it-IT"/>
          </a:p>
        </p:txBody>
      </p:sp>
    </p:spTree>
    <p:extLst>
      <p:ext uri="{BB962C8B-B14F-4D97-AF65-F5344CB8AC3E}">
        <p14:creationId xmlns:p14="http://schemas.microsoft.com/office/powerpoint/2010/main" val="3338510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dirty="0"/>
              <a:t>Metodi Statistici</a:t>
            </a:r>
          </a:p>
        </p:txBody>
      </p:sp>
      <p:sp>
        <p:nvSpPr>
          <p:cNvPr id="3" name="Segnaposto contenuto 2"/>
          <p:cNvSpPr>
            <a:spLocks noGrp="1"/>
          </p:cNvSpPr>
          <p:nvPr>
            <p:ph idx="1"/>
          </p:nvPr>
        </p:nvSpPr>
        <p:spPr/>
        <p:txBody>
          <a:bodyPr>
            <a:normAutofit/>
          </a:bodyPr>
          <a:lstStyle/>
          <a:p>
            <a:pPr marL="0" indent="0">
              <a:buNone/>
            </a:pPr>
            <a:r>
              <a:rPr lang="it-IT" b="1" dirty="0">
                <a:solidFill>
                  <a:srgbClr val="CC0000"/>
                </a:solidFill>
              </a:rPr>
              <a:t>Modelli statistici</a:t>
            </a:r>
          </a:p>
          <a:p>
            <a:pPr marL="0" indent="0">
              <a:buNone/>
            </a:pPr>
            <a:r>
              <a:rPr lang="it-IT" sz="2800" dirty="0"/>
              <a:t>L’analisti statistica del PNE può riguardare:</a:t>
            </a:r>
          </a:p>
          <a:p>
            <a:pPr marL="0" indent="0">
              <a:buNone/>
            </a:pPr>
            <a:endParaRPr lang="it-IT" sz="2800" dirty="0"/>
          </a:p>
          <a:p>
            <a:pPr>
              <a:buFont typeface="Wingdings" panose="05000000000000000000" pitchFamily="2" charset="2"/>
              <a:buChar char="§"/>
            </a:pPr>
            <a:r>
              <a:rPr lang="it-IT" sz="2800" dirty="0"/>
              <a:t>COSTRUZIONE DI MODELLI PREDITTIVI</a:t>
            </a:r>
          </a:p>
          <a:p>
            <a:pPr>
              <a:buFont typeface="Wingdings" panose="05000000000000000000" pitchFamily="2" charset="2"/>
              <a:buChar char="§"/>
            </a:pPr>
            <a:r>
              <a:rPr lang="it-IT" sz="2800" dirty="0"/>
              <a:t>CONFRONTO TRA STRUTTURE E ARREE DI RESIDENZA</a:t>
            </a:r>
          </a:p>
          <a:p>
            <a:pPr>
              <a:buFont typeface="Wingdings" panose="05000000000000000000" pitchFamily="2" charset="2"/>
              <a:buChar char="§"/>
            </a:pPr>
            <a:r>
              <a:rPr lang="it-IT" sz="2800" dirty="0"/>
              <a:t>CONFRONTI TEMPORALI</a:t>
            </a:r>
          </a:p>
          <a:p>
            <a:pPr marL="0" indent="0">
              <a:buNone/>
            </a:pPr>
            <a:endParaRPr lang="it-IT" sz="2800" dirty="0"/>
          </a:p>
        </p:txBody>
      </p:sp>
      <p:sp>
        <p:nvSpPr>
          <p:cNvPr id="5" name="Segnaposto data 4"/>
          <p:cNvSpPr>
            <a:spLocks noGrp="1"/>
          </p:cNvSpPr>
          <p:nvPr>
            <p:ph type="dt" sz="half" idx="10"/>
          </p:nvPr>
        </p:nvSpPr>
        <p:spPr/>
        <p:txBody>
          <a:bodyPr/>
          <a:lstStyle/>
          <a:p>
            <a:fld id="{99BE0C4B-DD73-E14A-BE0C-71E22256C1EA}" type="datetime1">
              <a:rPr lang="it-IT" smtClean="0"/>
              <a:t>03/04/19</a:t>
            </a:fld>
            <a:endParaRPr lang="it-IT"/>
          </a:p>
        </p:txBody>
      </p:sp>
      <p:sp>
        <p:nvSpPr>
          <p:cNvPr id="6" name="Segnaposto piè di pagina 5"/>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7" name="Segnaposto numero diapositiva 6"/>
          <p:cNvSpPr>
            <a:spLocks noGrp="1"/>
          </p:cNvSpPr>
          <p:nvPr>
            <p:ph type="sldNum" sz="quarter" idx="12"/>
          </p:nvPr>
        </p:nvSpPr>
        <p:spPr/>
        <p:txBody>
          <a:bodyPr/>
          <a:lstStyle/>
          <a:p>
            <a:fld id="{B6FE76F3-D535-43CA-9E40-8F9EEFD35580}" type="slidenum">
              <a:rPr lang="it-IT" smtClean="0"/>
              <a:t>96</a:t>
            </a:fld>
            <a:endParaRPr lang="it-IT"/>
          </a:p>
        </p:txBody>
      </p:sp>
    </p:spTree>
    <p:extLst>
      <p:ext uri="{BB962C8B-B14F-4D97-AF65-F5344CB8AC3E}">
        <p14:creationId xmlns:p14="http://schemas.microsoft.com/office/powerpoint/2010/main" val="32948085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2780928"/>
            <a:ext cx="8229600" cy="1656184"/>
          </a:xfrm>
        </p:spPr>
        <p:txBody>
          <a:bodyPr>
            <a:normAutofit/>
          </a:bodyPr>
          <a:lstStyle/>
          <a:p>
            <a:pPr marL="0" indent="0">
              <a:buNone/>
            </a:pPr>
            <a:r>
              <a:rPr lang="it-IT" sz="4300" b="1" dirty="0">
                <a:solidFill>
                  <a:srgbClr val="0070C0"/>
                </a:solidFill>
              </a:rPr>
              <a:t>Diffusione, utilizzo dei risultati e comunicazione </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332656"/>
            <a:ext cx="1152525" cy="381000"/>
          </a:xfrm>
          <a:prstGeom prst="rect">
            <a:avLst/>
          </a:prstGeom>
        </p:spPr>
      </p:pic>
      <p:sp>
        <p:nvSpPr>
          <p:cNvPr id="4" name="Segnaposto data 3"/>
          <p:cNvSpPr>
            <a:spLocks noGrp="1"/>
          </p:cNvSpPr>
          <p:nvPr>
            <p:ph type="dt" sz="half" idx="10"/>
          </p:nvPr>
        </p:nvSpPr>
        <p:spPr/>
        <p:txBody>
          <a:bodyPr/>
          <a:lstStyle/>
          <a:p>
            <a:fld id="{A9B4B607-0735-DA40-B45E-F0B884B7F726}"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6" name="Segnaposto numero diapositiva 5"/>
          <p:cNvSpPr>
            <a:spLocks noGrp="1"/>
          </p:cNvSpPr>
          <p:nvPr>
            <p:ph type="sldNum" sz="quarter" idx="12"/>
          </p:nvPr>
        </p:nvSpPr>
        <p:spPr/>
        <p:txBody>
          <a:bodyPr/>
          <a:lstStyle/>
          <a:p>
            <a:fld id="{B6FE76F3-D535-43CA-9E40-8F9EEFD35580}" type="slidenum">
              <a:rPr lang="it-IT" smtClean="0"/>
              <a:t>97</a:t>
            </a:fld>
            <a:endParaRPr lang="it-IT"/>
          </a:p>
        </p:txBody>
      </p:sp>
    </p:spTree>
    <p:extLst>
      <p:ext uri="{BB962C8B-B14F-4D97-AF65-F5344CB8AC3E}">
        <p14:creationId xmlns:p14="http://schemas.microsoft.com/office/powerpoint/2010/main" val="15213260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l"/>
            <a:r>
              <a:rPr lang="it-IT" b="1" dirty="0">
                <a:solidFill>
                  <a:srgbClr val="0070C0"/>
                </a:solidFill>
              </a:rPr>
              <a:t>Diffusione, utilizzo dei risultati e comunicazione </a:t>
            </a:r>
            <a:endParaRPr lang="it-IT" dirty="0"/>
          </a:p>
        </p:txBody>
      </p:sp>
      <p:sp>
        <p:nvSpPr>
          <p:cNvPr id="3" name="Segnaposto contenuto 2"/>
          <p:cNvSpPr>
            <a:spLocks noGrp="1"/>
          </p:cNvSpPr>
          <p:nvPr>
            <p:ph idx="1"/>
          </p:nvPr>
        </p:nvSpPr>
        <p:spPr>
          <a:xfrm>
            <a:off x="395536" y="1700808"/>
            <a:ext cx="8229600" cy="4680520"/>
          </a:xfrm>
        </p:spPr>
        <p:txBody>
          <a:bodyPr>
            <a:normAutofit fontScale="92500"/>
          </a:bodyPr>
          <a:lstStyle/>
          <a:p>
            <a:pPr>
              <a:buFont typeface="Wingdings" panose="05000000000000000000" pitchFamily="2" charset="2"/>
              <a:buChar char="§"/>
            </a:pPr>
            <a:r>
              <a:rPr lang="it-IT" sz="2800" dirty="0"/>
              <a:t>PNE pubblica e diffonde i risultati delle valutazioni mediante i seguenti strumenti e formati di comunicazione:</a:t>
            </a:r>
          </a:p>
          <a:p>
            <a:pPr lvl="1">
              <a:buFont typeface="Wingdings" panose="05000000000000000000" pitchFamily="2" charset="2"/>
              <a:buChar char="§"/>
            </a:pPr>
            <a:r>
              <a:rPr lang="it-IT" sz="2400" dirty="0"/>
              <a:t>Direttamente, attraverso un sito web dedicato agli operatori, professionisti, gestori, amministratori e altre istituzioni dl SSN, fornendo informazioni scientifiche utili ad una valutazione critica</a:t>
            </a:r>
          </a:p>
          <a:p>
            <a:pPr lvl="1">
              <a:buFont typeface="Wingdings" panose="05000000000000000000" pitchFamily="2" charset="2"/>
              <a:buChar char="§"/>
            </a:pPr>
            <a:r>
              <a:rPr lang="it-IT" sz="2400" dirty="0"/>
              <a:t>Attraverso gli strumenti di comunicazione del SSN dedicati ai cittadini, fornisce informazioni comprensibili ad un pubblico non specialistico</a:t>
            </a:r>
          </a:p>
          <a:p>
            <a:pPr lvl="1">
              <a:buFont typeface="Wingdings" panose="05000000000000000000" pitchFamily="2" charset="2"/>
              <a:buChar char="§"/>
            </a:pPr>
            <a:r>
              <a:rPr lang="it-IT" sz="2400" dirty="0"/>
              <a:t>Conduce studi di valutazione di efficacia e di impatto di diverse modalità di presentazione e comunicazione dei risultati </a:t>
            </a:r>
          </a:p>
        </p:txBody>
      </p:sp>
      <p:sp>
        <p:nvSpPr>
          <p:cNvPr id="4" name="Segnaposto data 3"/>
          <p:cNvSpPr>
            <a:spLocks noGrp="1"/>
          </p:cNvSpPr>
          <p:nvPr>
            <p:ph type="dt" sz="half" idx="10"/>
          </p:nvPr>
        </p:nvSpPr>
        <p:spPr/>
        <p:txBody>
          <a:bodyPr/>
          <a:lstStyle/>
          <a:p>
            <a:fld id="{A361FA67-7E49-F746-BCFB-E55D15F01CEA}" type="datetime1">
              <a:rPr lang="it-IT" smtClean="0"/>
              <a:t>03/04/19</a:t>
            </a:fld>
            <a:endParaRPr lang="it-IT"/>
          </a:p>
        </p:txBody>
      </p:sp>
      <p:sp>
        <p:nvSpPr>
          <p:cNvPr id="5" name="Segnaposto piè di pagina 4"/>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6" name="Segnaposto numero diapositiva 5"/>
          <p:cNvSpPr>
            <a:spLocks noGrp="1"/>
          </p:cNvSpPr>
          <p:nvPr>
            <p:ph type="sldNum" sz="quarter" idx="12"/>
          </p:nvPr>
        </p:nvSpPr>
        <p:spPr/>
        <p:txBody>
          <a:bodyPr/>
          <a:lstStyle/>
          <a:p>
            <a:fld id="{B6FE76F3-D535-43CA-9E40-8F9EEFD35580}" type="slidenum">
              <a:rPr lang="it-IT" smtClean="0"/>
              <a:t>98</a:t>
            </a:fld>
            <a:endParaRPr lang="it-IT"/>
          </a:p>
        </p:txBody>
      </p:sp>
    </p:spTree>
    <p:extLst>
      <p:ext uri="{BB962C8B-B14F-4D97-AF65-F5344CB8AC3E}">
        <p14:creationId xmlns:p14="http://schemas.microsoft.com/office/powerpoint/2010/main" val="2282707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2796" y="476672"/>
            <a:ext cx="8229600" cy="1143000"/>
          </a:xfrm>
        </p:spPr>
        <p:txBody>
          <a:bodyPr>
            <a:normAutofit fontScale="90000"/>
          </a:bodyPr>
          <a:lstStyle/>
          <a:p>
            <a:pPr algn="l"/>
            <a:r>
              <a:rPr lang="it-IT" b="1" dirty="0">
                <a:solidFill>
                  <a:srgbClr val="0070C0"/>
                </a:solidFill>
              </a:rPr>
              <a:t>Diffusione, utilizzo dei risultati e comunicazione </a:t>
            </a:r>
            <a:endParaRPr lang="it-IT" dirty="0"/>
          </a:p>
        </p:txBody>
      </p:sp>
      <p:sp>
        <p:nvSpPr>
          <p:cNvPr id="3" name="Segnaposto contenuto 2"/>
          <p:cNvSpPr>
            <a:spLocks noGrp="1"/>
          </p:cNvSpPr>
          <p:nvPr>
            <p:ph idx="1"/>
          </p:nvPr>
        </p:nvSpPr>
        <p:spPr>
          <a:xfrm>
            <a:off x="457200" y="2026741"/>
            <a:ext cx="8229600" cy="4570611"/>
          </a:xfrm>
        </p:spPr>
        <p:txBody>
          <a:bodyPr>
            <a:normAutofit/>
          </a:bodyPr>
          <a:lstStyle/>
          <a:p>
            <a:pPr>
              <a:buFont typeface="Wingdings" panose="05000000000000000000" pitchFamily="2" charset="2"/>
              <a:buChar char="§"/>
            </a:pPr>
            <a:r>
              <a:rPr lang="it-IT" sz="2400" dirty="0"/>
              <a:t>I risultati del PNE possono essere utilizzati in modo appropriato solo in contesti di valutazione critica</a:t>
            </a:r>
          </a:p>
          <a:p>
            <a:pPr>
              <a:buFont typeface="Wingdings" panose="05000000000000000000" pitchFamily="2" charset="2"/>
              <a:buChar char="§"/>
            </a:pPr>
            <a:r>
              <a:rPr lang="it-IT" sz="2400" dirty="0"/>
              <a:t>Esempio: processi e programmi di valutazione a livello regionale e locale</a:t>
            </a:r>
          </a:p>
          <a:p>
            <a:pPr>
              <a:buFont typeface="Wingdings" panose="05000000000000000000" pitchFamily="2" charset="2"/>
              <a:buChar char="§"/>
            </a:pPr>
            <a:endParaRPr lang="it-IT" sz="2400" dirty="0"/>
          </a:p>
          <a:p>
            <a:pPr>
              <a:buFont typeface="Wingdings" panose="05000000000000000000" pitchFamily="2" charset="2"/>
              <a:buChar char="§"/>
            </a:pPr>
            <a:r>
              <a:rPr lang="it-IT" sz="2400" dirty="0"/>
              <a:t>PNE non produce classifiche, graduatorie, pagelle o giudizi</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4854" y="4862441"/>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ttore 1 4"/>
          <p:cNvCxnSpPr/>
          <p:nvPr/>
        </p:nvCxnSpPr>
        <p:spPr>
          <a:xfrm flipV="1">
            <a:off x="6797775" y="4581128"/>
            <a:ext cx="1224136" cy="1368152"/>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flipV="1">
            <a:off x="6937599" y="4672936"/>
            <a:ext cx="944488" cy="1239239"/>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egnaposto data 6"/>
          <p:cNvSpPr>
            <a:spLocks noGrp="1"/>
          </p:cNvSpPr>
          <p:nvPr>
            <p:ph type="dt" sz="half" idx="10"/>
          </p:nvPr>
        </p:nvSpPr>
        <p:spPr/>
        <p:txBody>
          <a:bodyPr/>
          <a:lstStyle/>
          <a:p>
            <a:fld id="{E05F488B-1F9C-DA48-B24D-53B96A94CD84}" type="datetime1">
              <a:rPr lang="it-IT" smtClean="0"/>
              <a:t>03/04/19</a:t>
            </a:fld>
            <a:endParaRPr lang="it-IT"/>
          </a:p>
        </p:txBody>
      </p:sp>
      <p:sp>
        <p:nvSpPr>
          <p:cNvPr id="8" name="Segnaposto piè di pagina 7"/>
          <p:cNvSpPr>
            <a:spLocks noGrp="1"/>
          </p:cNvSpPr>
          <p:nvPr>
            <p:ph type="ftr" sz="quarter" idx="4294967295"/>
          </p:nvPr>
        </p:nvSpPr>
        <p:spPr>
          <a:xfrm>
            <a:off x="2590800" y="6356350"/>
            <a:ext cx="3962400" cy="365125"/>
          </a:xfrm>
          <a:prstGeom prst="rect">
            <a:avLst/>
          </a:prstGeom>
        </p:spPr>
        <p:txBody>
          <a:bodyPr/>
          <a:lstStyle/>
          <a:p>
            <a:r>
              <a:rPr lang="it-IT"/>
              <a:t>A. ODONE - Università Vita-Salute San Raffaele</a:t>
            </a:r>
          </a:p>
        </p:txBody>
      </p:sp>
      <p:sp>
        <p:nvSpPr>
          <p:cNvPr id="9" name="Segnaposto numero diapositiva 8"/>
          <p:cNvSpPr>
            <a:spLocks noGrp="1"/>
          </p:cNvSpPr>
          <p:nvPr>
            <p:ph type="sldNum" sz="quarter" idx="12"/>
          </p:nvPr>
        </p:nvSpPr>
        <p:spPr/>
        <p:txBody>
          <a:bodyPr/>
          <a:lstStyle/>
          <a:p>
            <a:fld id="{B6FE76F3-D535-43CA-9E40-8F9EEFD35580}" type="slidenum">
              <a:rPr lang="it-IT" smtClean="0"/>
              <a:t>99</a:t>
            </a:fld>
            <a:endParaRPr lang="it-IT"/>
          </a:p>
        </p:txBody>
      </p:sp>
    </p:spTree>
    <p:extLst>
      <p:ext uri="{BB962C8B-B14F-4D97-AF65-F5344CB8AC3E}">
        <p14:creationId xmlns:p14="http://schemas.microsoft.com/office/powerpoint/2010/main" val="78469225"/>
      </p:ext>
    </p:extLst>
  </p:cSld>
  <p:clrMapOvr>
    <a:masterClrMapping/>
  </p:clrMapOvr>
</p:sld>
</file>

<file path=ppt/theme/theme1.xml><?xml version="1.0" encoding="utf-8"?>
<a:theme xmlns:a="http://schemas.openxmlformats.org/drawingml/2006/main" name="Background_I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ster ambrosetti">
  <a:themeElements>
    <a:clrScheme name="Presentazion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14000"/>
          </a:schemeClr>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algn="ctr">
          <a:defRPr/>
        </a:defPPr>
      </a:lstStyle>
    </a:spDef>
    <a:lnDef>
      <a:spPr bwMode="auto">
        <a:xfrm>
          <a:off x="0" y="0"/>
          <a:ext cx="1" cy="1"/>
        </a:xfrm>
        <a:custGeom>
          <a:avLst/>
          <a:gdLst/>
          <a:ahLst/>
          <a:cxnLst/>
          <a:rect l="0" t="0" r="0" b="0"/>
          <a:pathLst/>
        </a:custGeom>
        <a:solidFill>
          <a:srgbClr val="FF99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20060"/>
            </a:solidFill>
            <a:effectLst/>
            <a:latin typeface="Tahoma" pitchFamily="34" charset="0"/>
          </a:defRPr>
        </a:defPPr>
      </a:lstStyle>
    </a:lnDef>
    <a:txDef>
      <a:spPr/>
      <a:bodyPr wrap="square" rtlCol="0">
        <a:spAutoFit/>
      </a:bodyPr>
      <a:lstStyle>
        <a:defPPr>
          <a:defRPr dirty="0" smtClean="0"/>
        </a:defPPr>
      </a:lstStyle>
    </a:txDef>
  </a:objectDefaults>
  <a:extraClrSchemeLst>
    <a:extraClrScheme>
      <a:clrScheme name="Presentazion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Background_ITA</Template>
  <TotalTime>14084</TotalTime>
  <Words>4640</Words>
  <Application>Microsoft Macintosh PowerPoint</Application>
  <PresentationFormat>Presentazione su schermo (4:3)</PresentationFormat>
  <Paragraphs>736</Paragraphs>
  <Slides>117</Slides>
  <Notes>9</Notes>
  <HiddenSlides>0</HiddenSlides>
  <MMClips>0</MMClips>
  <ScaleCrop>false</ScaleCrop>
  <HeadingPairs>
    <vt:vector size="4" baseType="variant">
      <vt:variant>
        <vt:lpstr>Tema</vt:lpstr>
      </vt:variant>
      <vt:variant>
        <vt:i4>2</vt:i4>
      </vt:variant>
      <vt:variant>
        <vt:lpstr>Titoli diapositive</vt:lpstr>
      </vt:variant>
      <vt:variant>
        <vt:i4>117</vt:i4>
      </vt:variant>
    </vt:vector>
  </HeadingPairs>
  <TitlesOfParts>
    <vt:vector size="119" baseType="lpstr">
      <vt:lpstr>Background_ITA</vt:lpstr>
      <vt:lpstr>master ambrosetti</vt:lpstr>
      <vt:lpstr>Politica sociosanitaria: SSN e SSR, Comparazione sistemi sanitari, la valutazione dei sistemi sanitari, Indicatori di benessere e determinanti della salute, Indicatori performance Il Programma Nazionale Esiti</vt:lpstr>
      <vt:lpstr>PNE, ULTIMA SPIAGGIA per la sostenibilità del SSN ?</vt:lpstr>
      <vt:lpstr>Presentazione di PowerPoint</vt:lpstr>
      <vt:lpstr>Presentazione di PowerPoint</vt:lpstr>
      <vt:lpstr>Presentazione di PowerPoint</vt:lpstr>
      <vt:lpstr>Presentazione di PowerPoint</vt:lpstr>
      <vt:lpstr>Presentazione di PowerPoint</vt:lpstr>
      <vt:lpstr>Spesa sanitaria pubblica in Italia (2001-18)</vt:lpstr>
      <vt:lpstr>Presentazione di PowerPoint</vt:lpstr>
      <vt:lpstr>Presentazione di PowerPoint</vt:lpstr>
      <vt:lpstr>Opinione dei medici sulle più importanti innovazioni della seconda rivoluzione sanitaria</vt:lpstr>
      <vt:lpstr>Indirizzi di fine legislatura della Commissione Igiene e Sanità del Senato</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Principali contenuti della Legge Gelli (24/2017)</vt:lpstr>
      <vt:lpstr>DM 2 APRILE 2015 N. 70</vt:lpstr>
      <vt:lpstr>Regioni</vt:lpstr>
      <vt:lpstr>Livelli essenziali di assistenza (LEA)</vt:lpstr>
      <vt:lpstr> SERVONO MANAGER PREPARATI Ma chi sono i decisori sanitari (Health Policy Maker) ?</vt:lpstr>
      <vt:lpstr>DIRETTORI GENERALI</vt:lpstr>
      <vt:lpstr>Presentazione di PowerPoint</vt:lpstr>
      <vt:lpstr>Presentazione di PowerPoint</vt:lpstr>
      <vt:lpstr>Presentazione di PowerPoint</vt:lpstr>
      <vt:lpstr>Presentazione di PowerPoint</vt:lpstr>
      <vt:lpstr>RIASSUMENDO…</vt:lpstr>
      <vt:lpstr>Presentazione di PowerPoint</vt:lpstr>
      <vt:lpstr>Presentazione di PowerPoint</vt:lpstr>
      <vt:lpstr>Diffusione, utilizzo dei risultati e comunicazione </vt:lpstr>
      <vt:lpstr>Diffusione, utilizzo dei risultati e comunicazione </vt:lpstr>
      <vt:lpstr>Diffusione, utilizzo dei risultati e comunicazione </vt:lpstr>
      <vt:lpstr>PROGRAMMA NAZIONALE ESITI 2017</vt:lpstr>
      <vt:lpstr>PROGRAMMA NAZIONALE ESITI 2017</vt:lpstr>
      <vt:lpstr>PNE 2017 - Risultati</vt:lpstr>
      <vt:lpstr>PNE 2017 – Risultati Principali</vt:lpstr>
      <vt:lpstr>PNE 2017 – Risultati Principali</vt:lpstr>
      <vt:lpstr>Presentazione di PowerPoint</vt:lpstr>
      <vt:lpstr>Presentazione di PowerPoint</vt:lpstr>
      <vt:lpstr>Programma Nazionale Esiti</vt:lpstr>
      <vt:lpstr>Programma Nazionale Esiti</vt:lpstr>
      <vt:lpstr>Programma Nazionale Esiti</vt:lpstr>
      <vt:lpstr>Presentazione di PowerPoint</vt:lpstr>
      <vt:lpstr>Presentazione di PowerPoint</vt:lpstr>
      <vt:lpstr>Programma Nazionale Esiti</vt:lpstr>
      <vt:lpstr>Programma Nazionale Esiti</vt:lpstr>
      <vt:lpstr>Obiettivi del PNE</vt:lpstr>
      <vt:lpstr>## approfondimento</vt:lpstr>
      <vt:lpstr>Obiettivi del PNE</vt:lpstr>
      <vt:lpstr>Obiettivi del PNE</vt:lpstr>
      <vt:lpstr>Programmi precedenti PNE</vt:lpstr>
      <vt:lpstr>Presentazione di PowerPoint</vt:lpstr>
      <vt:lpstr>Riferimenti Normativi</vt:lpstr>
      <vt:lpstr>Riferimenti Normativi</vt:lpstr>
      <vt:lpstr>Riferimenti Normativi</vt:lpstr>
      <vt:lpstr>Riferimenti Normativi</vt:lpstr>
      <vt:lpstr>Presentazione di PowerPoint</vt:lpstr>
      <vt:lpstr>Metodologia</vt:lpstr>
      <vt:lpstr>Metodologia</vt:lpstr>
      <vt:lpstr>Fonti informative</vt:lpstr>
      <vt:lpstr>Sistema Informativo Ospedaliero</vt:lpstr>
      <vt:lpstr>Sistema Informativo Ospedaliero</vt:lpstr>
      <vt:lpstr>Sistema Informativo Anagrafe Tributaria</vt:lpstr>
      <vt:lpstr>Sistema Informativo per il monitoraggio  dell’assistenza in Emergenza-Urgenza </vt:lpstr>
      <vt:lpstr>Record Linkage</vt:lpstr>
      <vt:lpstr>Indicatori utilizzati da PNE</vt:lpstr>
      <vt:lpstr>Indicatori utilizzati da PNE</vt:lpstr>
      <vt:lpstr>Metodi Statistici</vt:lpstr>
      <vt:lpstr>Metodi Statistici</vt:lpstr>
      <vt:lpstr>Indicatori utilizzati da PNE</vt:lpstr>
      <vt:lpstr>Elenco Indicatori PNE 2017</vt:lpstr>
      <vt:lpstr>Elenco Indicatori PNE 2017</vt:lpstr>
      <vt:lpstr>Elenco Indicatori PNE 2017</vt:lpstr>
      <vt:lpstr>Elenco Indicatori PNE 2017</vt:lpstr>
      <vt:lpstr>Elenco Indicatori PNE 2017</vt:lpstr>
      <vt:lpstr>Elenco Indicatori PNE 2017</vt:lpstr>
      <vt:lpstr>Elenco Indicatori PNE 2017</vt:lpstr>
      <vt:lpstr>Elenco Indicatori PNE 2017</vt:lpstr>
      <vt:lpstr>Elenco Indicatori PNE 2017</vt:lpstr>
      <vt:lpstr>Elenco Indicatori PNE 2017</vt:lpstr>
      <vt:lpstr>Elenco Indicatori PNE 2017</vt:lpstr>
      <vt:lpstr>Elenco Indicatori PNE 2017</vt:lpstr>
      <vt:lpstr>Elenco Indicatori PNE 2017</vt:lpstr>
      <vt:lpstr>Metodi Statistici</vt:lpstr>
      <vt:lpstr>Metodi Statistici</vt:lpstr>
      <vt:lpstr>Metodi Statistici</vt:lpstr>
      <vt:lpstr>Presentazione di PowerPoint</vt:lpstr>
      <vt:lpstr>Diffusione, utilizzo dei risultati e comunicazione </vt:lpstr>
      <vt:lpstr>Diffusione, utilizzo dei risultati e comunicazione </vt:lpstr>
      <vt:lpstr>Presentazione di PowerPoint</vt:lpstr>
      <vt:lpstr>Prossimi step:</vt:lpstr>
      <vt:lpstr>In futuro il PNE</vt:lpstr>
      <vt:lpstr>PNE 2017 – Alcuni esempi</vt:lpstr>
      <vt:lpstr>Risultati #1 – INFARTO MIOCARDICO ACUTO</vt:lpstr>
      <vt:lpstr>Risultati #1 – INFARTO MIOCARDICO ACUTO</vt:lpstr>
      <vt:lpstr>Presentazione di PowerPoint</vt:lpstr>
      <vt:lpstr>Presentazione di PowerPoint</vt:lpstr>
      <vt:lpstr>Risultati #2 – TAGLIO CESAREO</vt:lpstr>
      <vt:lpstr>Risultati #2 – TAGLIO CESAREO</vt:lpstr>
      <vt:lpstr>Risultati #2 – TAGLIO CESAREO</vt:lpstr>
      <vt:lpstr>Proporzione di parti cesarei primari – 2015</vt:lpstr>
      <vt:lpstr>Qui il problema è più complesso!</vt:lpstr>
      <vt:lpstr>Risultati #3 – FRATTURE FEMORE</vt:lpstr>
      <vt:lpstr>Presentazione di PowerPoint</vt:lpstr>
      <vt:lpstr>Presentazione di PowerPoint</vt:lpstr>
      <vt:lpstr>ESEMPIO</vt:lpstr>
      <vt:lpstr>Grazie per l’ATTENZIONE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Stato d'avanzamento Dottorato in Scienze Mediche (XXIX Ciclo)</dc:title>
  <dc:creator>Anna</dc:creator>
  <cp:lastModifiedBy>-</cp:lastModifiedBy>
  <cp:revision>293</cp:revision>
  <cp:lastPrinted>2015-02-20T07:42:56Z</cp:lastPrinted>
  <dcterms:created xsi:type="dcterms:W3CDTF">2015-01-18T13:16:09Z</dcterms:created>
  <dcterms:modified xsi:type="dcterms:W3CDTF">2019-04-03T04:55:54Z</dcterms:modified>
</cp:coreProperties>
</file>