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0"/>
  </p:notesMasterIdLst>
  <p:sldIdLst>
    <p:sldId id="256" r:id="rId2"/>
    <p:sldId id="285" r:id="rId3"/>
    <p:sldId id="286" r:id="rId4"/>
    <p:sldId id="288" r:id="rId5"/>
    <p:sldId id="289" r:id="rId6"/>
    <p:sldId id="292" r:id="rId7"/>
    <p:sldId id="294" r:id="rId8"/>
    <p:sldId id="295" r:id="rId9"/>
    <p:sldId id="326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28" r:id="rId28"/>
    <p:sldId id="314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284" r:id="rId3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luca Lanza" initials="GL" lastIdx="1" clrIdx="0">
    <p:extLst>
      <p:ext uri="{19B8F6BF-5375-455C-9EA6-DF929625EA0E}">
        <p15:presenceInfo xmlns:p15="http://schemas.microsoft.com/office/powerpoint/2012/main" userId="56e35f19f0b149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7" autoAdjust="0"/>
    <p:restoredTop sz="94153" autoAdjust="0"/>
  </p:normalViewPr>
  <p:slideViewPr>
    <p:cSldViewPr snapToGrid="0">
      <p:cViewPr varScale="1">
        <p:scale>
          <a:sx n="44" d="100"/>
          <a:sy n="44" d="100"/>
        </p:scale>
        <p:origin x="40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C7161-41B7-4F76-B732-46B4A180424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D05CE-7F59-4B38-B959-7742B6EC57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4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D05CE-7F59-4B38-B959-7742B6EC57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2E9D4EE-7649-4C4F-A243-705B42191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07FD6B-2E2A-447F-995C-961A0C0900AB}" type="slidenum">
              <a:rPr lang="it-IT" altLang="it-IT"/>
              <a:pPr eaLnBrk="1" hangingPunct="1"/>
              <a:t>3</a:t>
            </a:fld>
            <a:endParaRPr lang="it-IT" altLang="it-IT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4350698-689B-48E1-991A-58FFAAF49D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2E27769-4701-4A97-9E8A-21BE55662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15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673A4D51-7354-4BFB-B9FE-163872A69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C9121D-E8CA-4B26-A424-4E3D4CACE2BF}" type="slidenum">
              <a:rPr lang="it-IT" altLang="it-IT"/>
              <a:pPr eaLnBrk="1" hangingPunct="1"/>
              <a:t>4</a:t>
            </a:fld>
            <a:endParaRPr lang="it-IT" altLang="it-IT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9C8BAD2-1205-441A-93A4-1937A9358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F9E2AEB-F85E-4466-BBFD-3466991AE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84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D65DC00F-5546-44AC-881C-26E50A53CE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4B9056-728F-47C7-BDB7-C104F48363CF}" type="slidenum">
              <a:rPr lang="it-IT" altLang="it-IT"/>
              <a:pPr eaLnBrk="1" hangingPunct="1"/>
              <a:t>5</a:t>
            </a:fld>
            <a:endParaRPr lang="it-IT" altLang="it-IT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A471DB5-9D49-4077-B800-B4D5E483D8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581E6DE-70CC-48E8-AB2A-3F13EE555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6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1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Tito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3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4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67B06-B24E-41DD-B4F2-0629F39D321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4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8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magine 8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magine 9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644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1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704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grpSp>
        <p:nvGrpSpPr>
          <p:cNvPr id="9" name="Gruppo 8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0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magine 10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2069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2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magine 13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788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grpSp>
        <p:nvGrpSpPr>
          <p:cNvPr id="6" name="Gruppo 5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7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magine 7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magine 8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720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uppo 9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1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67561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grpSp>
        <p:nvGrpSpPr>
          <p:cNvPr id="10" name="Gruppo 9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1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6677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869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5F67B06-B24E-41DD-B4F2-0629F39D3210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o 10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2" name="Picture 1" descr="jpg_jci_master_color"/>
            <p:cNvPicPr/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 descr="Macintosh HD:Users:federicozangrandi:Documents:Progea:Network JCI:Schermata 2013-03-14 alle 15.14.36.png"/>
            <p:cNvPicPr/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magine 13"/>
            <p:cNvPicPr/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771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intcommissioninternational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/>
              <a:t>Standard JCI per la documentazione sanitaria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r"/>
            <a:r>
              <a:rPr lang="en-US" b="1" dirty="0"/>
              <a:t>Milano, 24 Maggio 2019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4" name="Picture 1" descr="jpg_jci_master_color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Immagine 4" descr="Macintosh HD:Users:federicozangrandi:Documents:Progea:Network JCI:Schermata 2013-03-14 alle 15.14.36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magine 5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99360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3">
            <a:extLst>
              <a:ext uri="{FF2B5EF4-FFF2-40B4-BE49-F238E27FC236}">
                <a16:creationId xmlns:a16="http://schemas.microsoft.com/office/drawing/2014/main" id="{DA9DD57B-4F76-4DFB-BD5C-2C5AD14CEC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B7C87BD-C671-483C-AC70-BDFE434C3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5894" y="173189"/>
            <a:ext cx="11201046" cy="1450757"/>
          </a:xfrm>
        </p:spPr>
        <p:txBody>
          <a:bodyPr/>
          <a:lstStyle/>
          <a:p>
            <a:r>
              <a:rPr lang="en-US" altLang="it-IT" dirty="0" err="1">
                <a:solidFill>
                  <a:schemeClr val="accent2"/>
                </a:solidFill>
              </a:rPr>
              <a:t>Scopo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annotazioni</a:t>
            </a:r>
            <a:r>
              <a:rPr lang="en-US" altLang="it-IT" dirty="0">
                <a:solidFill>
                  <a:schemeClr val="accent2"/>
                </a:solidFill>
              </a:rPr>
              <a:t> in </a:t>
            </a:r>
            <a:r>
              <a:rPr lang="en-US" altLang="it-IT" dirty="0" err="1">
                <a:solidFill>
                  <a:schemeClr val="accent2"/>
                </a:solidFill>
              </a:rPr>
              <a:t>cartella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clinica</a:t>
            </a:r>
            <a:r>
              <a:rPr lang="en-US" altLang="it-IT" dirty="0">
                <a:solidFill>
                  <a:schemeClr val="accent2"/>
                </a:solidFill>
              </a:rPr>
              <a:t> (MOI.9.1)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348A7BD-855E-4D70-9E34-95D86BC1E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16911" y="1905000"/>
            <a:ext cx="9711069" cy="4114800"/>
          </a:xfrm>
        </p:spPr>
        <p:txBody>
          <a:bodyPr/>
          <a:lstStyle/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Identificare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paziente</a:t>
            </a:r>
            <a:endParaRPr lang="en-US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Supportare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diagnosi</a:t>
            </a:r>
            <a:endParaRPr lang="en-US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Gistificare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trattamento</a:t>
            </a:r>
            <a:endParaRPr lang="en-US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Documentare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decorso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trattamento</a:t>
            </a:r>
            <a:endParaRPr lang="en-US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Documentare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risultati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trattamento</a:t>
            </a:r>
            <a:endParaRPr lang="en-US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Promuovere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continuità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cura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professionisti</a:t>
            </a:r>
            <a:endParaRPr lang="en-US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9382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egnaposto numero diapositiva 3">
            <a:extLst>
              <a:ext uri="{FF2B5EF4-FFF2-40B4-BE49-F238E27FC236}">
                <a16:creationId xmlns:a16="http://schemas.microsoft.com/office/drawing/2014/main" id="{ECECEEE1-713B-4416-A5E3-FB7DD15EE9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5C67CF48-AD0D-432D-86B9-070CDCF81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>
                <a:solidFill>
                  <a:schemeClr val="accent2"/>
                </a:solidFill>
              </a:rPr>
              <a:t>Copia</a:t>
            </a:r>
            <a:r>
              <a:rPr lang="en-US" altLang="it-IT" dirty="0">
                <a:solidFill>
                  <a:schemeClr val="accent2"/>
                </a:solidFill>
              </a:rPr>
              <a:t> e </a:t>
            </a:r>
            <a:r>
              <a:rPr lang="en-US" altLang="it-IT" dirty="0" err="1">
                <a:solidFill>
                  <a:schemeClr val="accent2"/>
                </a:solidFill>
              </a:rPr>
              <a:t>incolla</a:t>
            </a:r>
            <a:r>
              <a:rPr lang="en-US" altLang="it-IT" dirty="0">
                <a:solidFill>
                  <a:schemeClr val="accent2"/>
                </a:solidFill>
              </a:rPr>
              <a:t> (MOI.11.1.1)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6865C7F3-4F11-4CFD-AFFA-8037CDD8F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2138917"/>
            <a:ext cx="9273008" cy="4114800"/>
          </a:xfrm>
        </p:spPr>
        <p:txBody>
          <a:bodyPr/>
          <a:lstStyle/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Sensibilizzare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personale</a:t>
            </a:r>
            <a:endParaRPr lang="en-US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Monitorare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compliance con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indicazioni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date</a:t>
            </a:r>
          </a:p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Valutare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accuratezza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compilazione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documentazione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sanitaria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elettronica</a:t>
            </a:r>
            <a:endParaRPr lang="en-US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63105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egnaposto numero diapositiva 3">
            <a:extLst>
              <a:ext uri="{FF2B5EF4-FFF2-40B4-BE49-F238E27FC236}">
                <a16:creationId xmlns:a16="http://schemas.microsoft.com/office/drawing/2014/main" id="{C18A6AC6-0836-4EE6-8DA9-94B65E7CA0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287A287A-FC67-47CF-80BC-A04D59B99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200" dirty="0" err="1">
                <a:solidFill>
                  <a:schemeClr val="accent2"/>
                </a:solidFill>
              </a:rPr>
              <a:t>Revisione</a:t>
            </a:r>
            <a:r>
              <a:rPr lang="en-US" altLang="it-IT" sz="3200" dirty="0">
                <a:solidFill>
                  <a:schemeClr val="accent2"/>
                </a:solidFill>
              </a:rPr>
              <a:t> </a:t>
            </a:r>
            <a:r>
              <a:rPr lang="en-US" altLang="it-IT" sz="3200" dirty="0" err="1">
                <a:solidFill>
                  <a:schemeClr val="accent2"/>
                </a:solidFill>
              </a:rPr>
              <a:t>della</a:t>
            </a:r>
            <a:r>
              <a:rPr lang="en-US" altLang="it-IT" sz="3200" dirty="0">
                <a:solidFill>
                  <a:schemeClr val="accent2"/>
                </a:solidFill>
              </a:rPr>
              <a:t> </a:t>
            </a:r>
            <a:r>
              <a:rPr lang="en-US" altLang="it-IT" sz="3200" dirty="0" err="1">
                <a:solidFill>
                  <a:schemeClr val="accent2"/>
                </a:solidFill>
              </a:rPr>
              <a:t>documentazione</a:t>
            </a:r>
            <a:r>
              <a:rPr lang="en-US" altLang="it-IT" sz="3200" dirty="0">
                <a:solidFill>
                  <a:schemeClr val="accent2"/>
                </a:solidFill>
              </a:rPr>
              <a:t> sanitaria (MOI.12)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A89A2A54-22FD-494E-ACFA-5F885C0FC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8080" y="1900091"/>
            <a:ext cx="8305800" cy="4114800"/>
          </a:xfrm>
        </p:spPr>
        <p:txBody>
          <a:bodyPr>
            <a:normAutofit fontScale="92500" lnSpcReduction="10000"/>
          </a:bodyPr>
          <a:lstStyle/>
          <a:p>
            <a:pPr marL="533400" indent="-533400" algn="ctr">
              <a:buNone/>
            </a:pPr>
            <a:r>
              <a:rPr lang="en-US" altLang="it-IT" sz="2800" dirty="0" err="1"/>
              <a:t>Caratteristiche</a:t>
            </a:r>
            <a:r>
              <a:rPr lang="en-US" altLang="it-IT" sz="2800" dirty="0"/>
              <a:t> del </a:t>
            </a:r>
            <a:r>
              <a:rPr lang="en-US" altLang="it-IT" sz="2800" dirty="0" err="1"/>
              <a:t>processo</a:t>
            </a:r>
            <a:endParaRPr lang="en-US" altLang="it-IT" sz="2800" dirty="0"/>
          </a:p>
          <a:p>
            <a:pPr marL="533400" indent="-533400" algn="ctr">
              <a:buNone/>
            </a:pPr>
            <a:endParaRPr lang="en-US" altLang="it-IT" sz="1400" dirty="0"/>
          </a:p>
          <a:p>
            <a:pPr marL="0" indent="0">
              <a:buNone/>
            </a:pPr>
            <a:r>
              <a:rPr lang="en-US" altLang="it-IT" sz="2400" dirty="0" err="1"/>
              <a:t>Periodicamente</a:t>
            </a:r>
            <a:r>
              <a:rPr lang="en-US" altLang="it-IT" sz="2400" dirty="0"/>
              <a:t>, </a:t>
            </a:r>
            <a:r>
              <a:rPr lang="en-US" altLang="it-IT" sz="2400" dirty="0" err="1"/>
              <a:t>su</a:t>
            </a:r>
            <a:r>
              <a:rPr lang="en-US" altLang="it-IT" sz="2400" dirty="0"/>
              <a:t> </a:t>
            </a:r>
            <a:r>
              <a:rPr lang="en-US" altLang="it-IT" sz="2400" dirty="0" err="1"/>
              <a:t>campioni</a:t>
            </a:r>
            <a:r>
              <a:rPr lang="en-US" altLang="it-IT" sz="2400" dirty="0"/>
              <a:t> </a:t>
            </a:r>
            <a:r>
              <a:rPr lang="en-US" altLang="it-IT" sz="2400" dirty="0" err="1"/>
              <a:t>rappresentativi</a:t>
            </a:r>
            <a:endParaRPr lang="en-US" altLang="it-IT" sz="2400" dirty="0"/>
          </a:p>
          <a:p>
            <a:pPr marL="0" indent="0">
              <a:buNone/>
            </a:pPr>
            <a:r>
              <a:rPr lang="en-US" altLang="it-IT" sz="2400" dirty="0" err="1"/>
              <a:t>Personale</a:t>
            </a:r>
            <a:r>
              <a:rPr lang="en-US" altLang="it-IT" sz="2400" dirty="0"/>
              <a:t> medico, </a:t>
            </a:r>
            <a:r>
              <a:rPr lang="en-US" altLang="it-IT" sz="2400" dirty="0" err="1"/>
              <a:t>infermieristico</a:t>
            </a:r>
            <a:r>
              <a:rPr lang="en-US" altLang="it-IT" sz="2400" dirty="0"/>
              <a:t> e </a:t>
            </a:r>
            <a:r>
              <a:rPr lang="en-US" altLang="it-IT" sz="2400" dirty="0" err="1"/>
              <a:t>altro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personale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che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può</a:t>
            </a:r>
            <a:r>
              <a:rPr lang="en-US" altLang="it-IT" sz="2400" dirty="0"/>
              <a:t> fare </a:t>
            </a:r>
            <a:r>
              <a:rPr lang="en-US" altLang="it-IT" sz="2400" dirty="0" err="1"/>
              <a:t>annotazioni</a:t>
            </a:r>
            <a:endParaRPr lang="en-US" altLang="it-IT" sz="2400" dirty="0"/>
          </a:p>
          <a:p>
            <a:pPr marL="0" indent="0">
              <a:buNone/>
            </a:pPr>
            <a:r>
              <a:rPr lang="en-US" altLang="it-IT" sz="2400" dirty="0" err="1"/>
              <a:t>Cartelle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aperte</a:t>
            </a:r>
            <a:r>
              <a:rPr lang="en-US" altLang="it-IT" sz="2400" dirty="0"/>
              <a:t> e “</a:t>
            </a:r>
            <a:r>
              <a:rPr lang="en-US" altLang="it-IT" sz="2400" dirty="0" err="1"/>
              <a:t>chiuse</a:t>
            </a:r>
            <a:r>
              <a:rPr lang="en-US" altLang="it-IT" sz="2400" dirty="0"/>
              <a:t>”; </a:t>
            </a:r>
            <a:r>
              <a:rPr lang="en-US" altLang="it-IT" sz="2400" dirty="0" err="1"/>
              <a:t>documentazione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ambulatoriale</a:t>
            </a:r>
            <a:endParaRPr lang="en-US" altLang="it-IT" sz="2400" dirty="0"/>
          </a:p>
          <a:p>
            <a:pPr marL="533400" indent="-533400"/>
            <a:r>
              <a:rPr lang="en-US" altLang="it-IT" u="sng" dirty="0" err="1"/>
              <a:t>Tempestività</a:t>
            </a:r>
            <a:endParaRPr lang="en-US" altLang="it-IT" u="sng" dirty="0"/>
          </a:p>
          <a:p>
            <a:pPr marL="533400" indent="-533400"/>
            <a:r>
              <a:rPr lang="en-US" altLang="it-IT" u="sng" dirty="0" err="1"/>
              <a:t>Leggibilità</a:t>
            </a:r>
            <a:endParaRPr lang="en-US" altLang="it-IT" u="sng" dirty="0"/>
          </a:p>
          <a:p>
            <a:pPr marL="533400" indent="-533400"/>
            <a:r>
              <a:rPr lang="en-US" altLang="it-IT" u="sng" dirty="0" err="1"/>
              <a:t>Completezza</a:t>
            </a:r>
            <a:endParaRPr lang="en-US" altLang="it-IT" u="sng" dirty="0"/>
          </a:p>
          <a:p>
            <a:pPr marL="0" indent="0">
              <a:buNone/>
            </a:pPr>
            <a:r>
              <a:rPr lang="en-US" altLang="it-IT" dirty="0" err="1">
                <a:solidFill>
                  <a:schemeClr val="accent2"/>
                </a:solidFill>
              </a:rPr>
              <a:t>Parte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ingrante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processo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miglioramento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qualità</a:t>
            </a:r>
            <a:endParaRPr lang="en-US" altLang="it-IT" dirty="0">
              <a:solidFill>
                <a:schemeClr val="accent2"/>
              </a:solidFill>
            </a:endParaRPr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D586949B-71AD-4436-AA95-37CF6343D1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72563" y="4581525"/>
          <a:ext cx="12001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2050" name="Object 4">
                        <a:extLst>
                          <a:ext uri="{FF2B5EF4-FFF2-40B4-BE49-F238E27FC236}">
                            <a16:creationId xmlns:a16="http://schemas.microsoft.com/office/drawing/2014/main" id="{D586949B-71AD-4436-AA95-37CF6343D1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2563" y="4581525"/>
                        <a:ext cx="120015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37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3">
            <a:extLst>
              <a:ext uri="{FF2B5EF4-FFF2-40B4-BE49-F238E27FC236}">
                <a16:creationId xmlns:a16="http://schemas.microsoft.com/office/drawing/2014/main" id="{D2D462BC-29EC-4CF0-A8B2-AD7ABAAA1F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BD7D352-4A1C-4CBC-8CF4-635D57572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solidFill>
                  <a:schemeClr val="accent2"/>
                </a:solidFill>
              </a:rPr>
              <a:t>Standard JCI e documentazione </a:t>
            </a:r>
            <a:r>
              <a:rPr lang="it-IT" altLang="it-IT" dirty="0" err="1">
                <a:solidFill>
                  <a:schemeClr val="accent2"/>
                </a:solidFill>
              </a:rPr>
              <a:t>sanitarai</a:t>
            </a:r>
            <a:endParaRPr lang="it-IT" altLang="it-IT" dirty="0">
              <a:solidFill>
                <a:schemeClr val="accent2"/>
              </a:solidFill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99625B8-D57B-435C-A81F-5646B17EA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relativi</a:t>
            </a:r>
          </a:p>
          <a:p>
            <a:pPr algn="ctr" eaLnBrk="1" hangingPunct="1">
              <a:buFontTx/>
              <a:buNone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</a:t>
            </a:r>
            <a:r>
              <a:rPr lang="it-IT" alt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contenuto</a:t>
            </a: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delle cartelle cliniche (valutazioni, informazioni, educazione e cura del paziente)</a:t>
            </a:r>
          </a:p>
        </p:txBody>
      </p:sp>
    </p:spTree>
    <p:extLst>
      <p:ext uri="{BB962C8B-B14F-4D97-AF65-F5344CB8AC3E}">
        <p14:creationId xmlns:p14="http://schemas.microsoft.com/office/powerpoint/2010/main" val="576810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3">
            <a:extLst>
              <a:ext uri="{FF2B5EF4-FFF2-40B4-BE49-F238E27FC236}">
                <a16:creationId xmlns:a16="http://schemas.microsoft.com/office/drawing/2014/main" id="{E426B668-AD1E-412D-8F53-723D160C0B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D5CAC8-AF93-4E5B-A373-81EF06892FA9}" type="slidenum">
              <a:rPr lang="en-US" altLang="it-IT">
                <a:latin typeface="Bookman Old Style" panose="02050604050505020204" pitchFamily="18" charset="0"/>
              </a:rPr>
              <a:pPr/>
              <a:t>14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CE233F2-E92D-427D-8AF3-402F8E080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>
                <a:solidFill>
                  <a:schemeClr val="accent2"/>
                </a:solidFill>
              </a:rPr>
              <a:t>Referto</a:t>
            </a:r>
            <a:r>
              <a:rPr lang="en-US" altLang="it-IT" dirty="0">
                <a:solidFill>
                  <a:schemeClr val="accent2"/>
                </a:solidFill>
              </a:rPr>
              <a:t> di PS (MOI.10)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A9EF3C6-8022-4216-81A4-C2D3B06D4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3884" y="1858926"/>
            <a:ext cx="8305800" cy="4114800"/>
          </a:xfrm>
        </p:spPr>
        <p:txBody>
          <a:bodyPr/>
          <a:lstStyle/>
          <a:p>
            <a:pPr marL="533400" indent="-533400"/>
            <a:endParaRPr lang="en-US" altLang="it-IT" dirty="0"/>
          </a:p>
          <a:p>
            <a:pPr marL="533400" indent="-533400"/>
            <a:r>
              <a:rPr lang="en-US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 di </a:t>
            </a:r>
            <a:r>
              <a:rPr lang="en-US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arrivo</a:t>
            </a:r>
            <a:endParaRPr lang="en-US" altLang="it-IT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Conclusioni</a:t>
            </a:r>
            <a:r>
              <a:rPr lang="en-US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US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termine</a:t>
            </a:r>
            <a:r>
              <a:rPr lang="en-US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trattamento</a:t>
            </a:r>
            <a:endParaRPr lang="en-US" altLang="it-IT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Condizioni</a:t>
            </a:r>
            <a:r>
              <a:rPr lang="en-US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</a:t>
            </a:r>
            <a:r>
              <a:rPr lang="en-US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dimissione</a:t>
            </a:r>
            <a:endParaRPr lang="en-US" altLang="it-IT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Istruzioni</a:t>
            </a:r>
            <a:r>
              <a:rPr lang="en-US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follow-up</a:t>
            </a:r>
          </a:p>
        </p:txBody>
      </p:sp>
    </p:spTree>
    <p:extLst>
      <p:ext uri="{BB962C8B-B14F-4D97-AF65-F5344CB8AC3E}">
        <p14:creationId xmlns:p14="http://schemas.microsoft.com/office/powerpoint/2010/main" val="2310135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3">
            <a:extLst>
              <a:ext uri="{FF2B5EF4-FFF2-40B4-BE49-F238E27FC236}">
                <a16:creationId xmlns:a16="http://schemas.microsoft.com/office/drawing/2014/main" id="{278CA355-B3BB-417B-90EA-36EF946BA3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64C3DD-C925-43D0-BE64-5920A94189FA}" type="slidenum">
              <a:rPr lang="en-US" altLang="it-IT">
                <a:latin typeface="Bookman Old Style" panose="02050604050505020204" pitchFamily="18" charset="0"/>
              </a:rPr>
              <a:pPr/>
              <a:t>15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0E24EE1-36F8-4B7D-BE24-1222ACE4D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200" dirty="0" err="1">
                <a:solidFill>
                  <a:schemeClr val="accent2"/>
                </a:solidFill>
              </a:rPr>
              <a:t>Valutazione</a:t>
            </a:r>
            <a:r>
              <a:rPr lang="en-US" altLang="it-IT" sz="3200" dirty="0">
                <a:solidFill>
                  <a:schemeClr val="accent2"/>
                </a:solidFill>
              </a:rPr>
              <a:t> </a:t>
            </a:r>
            <a:r>
              <a:rPr lang="en-US" altLang="it-IT" sz="3200" dirty="0" err="1">
                <a:solidFill>
                  <a:schemeClr val="accent2"/>
                </a:solidFill>
              </a:rPr>
              <a:t>iniziale</a:t>
            </a:r>
            <a:r>
              <a:rPr lang="en-US" altLang="it-IT" sz="3200" dirty="0">
                <a:solidFill>
                  <a:schemeClr val="accent2"/>
                </a:solidFill>
              </a:rPr>
              <a:t> del </a:t>
            </a:r>
            <a:r>
              <a:rPr lang="en-US" altLang="it-IT" sz="3200" dirty="0" err="1">
                <a:solidFill>
                  <a:schemeClr val="accent2"/>
                </a:solidFill>
              </a:rPr>
              <a:t>paziente</a:t>
            </a:r>
            <a:endParaRPr lang="en-US" altLang="it-IT" sz="3200" dirty="0">
              <a:solidFill>
                <a:schemeClr val="accent2"/>
              </a:solidFill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E12D192E-A3DD-4EEC-889C-55650D2B8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6186" y="2057400"/>
            <a:ext cx="10171814" cy="4114800"/>
          </a:xfrm>
        </p:spPr>
        <p:txBody>
          <a:bodyPr>
            <a:normAutofit/>
          </a:bodyPr>
          <a:lstStyle/>
          <a:p>
            <a:pPr marL="533400" indent="-533400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L’ospedale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definisce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contenuto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valutazione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iniziale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ricovero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ambulatoriale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104900" lvl="1" indent="-457200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04900" lvl="1" indent="-457200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infermieristica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L’ospedale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definisce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tempi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valutazione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iniziale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24 ore - AOP.1.2)</a:t>
            </a:r>
          </a:p>
          <a:p>
            <a:pPr marL="1104900" lvl="1" indent="-457200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04900" lvl="1" indent="-457200"/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Infermieristica</a:t>
            </a:r>
            <a:endParaRPr lang="en-US" altLang="it-IT" sz="24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Valutazioni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eseguite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30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giorni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precedenti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(AOP.1.3)</a:t>
            </a:r>
          </a:p>
        </p:txBody>
      </p:sp>
    </p:spTree>
    <p:extLst>
      <p:ext uri="{BB962C8B-B14F-4D97-AF65-F5344CB8AC3E}">
        <p14:creationId xmlns:p14="http://schemas.microsoft.com/office/powerpoint/2010/main" val="317371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3">
            <a:extLst>
              <a:ext uri="{FF2B5EF4-FFF2-40B4-BE49-F238E27FC236}">
                <a16:creationId xmlns:a16="http://schemas.microsoft.com/office/drawing/2014/main" id="{7F03F191-9620-445F-B080-B327567675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9751F26-6D59-46A7-A1CB-5B673CAC9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3104" y="0"/>
            <a:ext cx="10058400" cy="1450757"/>
          </a:xfrm>
        </p:spPr>
        <p:txBody>
          <a:bodyPr/>
          <a:lstStyle/>
          <a:p>
            <a:pPr eaLnBrk="1" hangingPunct="1"/>
            <a:r>
              <a:rPr lang="en-US" altLang="it-IT" sz="3200" dirty="0" err="1">
                <a:solidFill>
                  <a:schemeClr val="accent2"/>
                </a:solidFill>
              </a:rPr>
              <a:t>Esempio</a:t>
            </a:r>
            <a:r>
              <a:rPr lang="en-US" altLang="it-IT" sz="3200" dirty="0">
                <a:solidFill>
                  <a:schemeClr val="accent2"/>
                </a:solidFill>
              </a:rPr>
              <a:t> di </a:t>
            </a:r>
            <a:r>
              <a:rPr lang="en-US" altLang="it-IT" sz="3200" dirty="0" err="1">
                <a:solidFill>
                  <a:schemeClr val="accent2"/>
                </a:solidFill>
              </a:rPr>
              <a:t>contenuto</a:t>
            </a:r>
            <a:r>
              <a:rPr lang="en-US" altLang="it-IT" sz="3200" dirty="0">
                <a:solidFill>
                  <a:schemeClr val="accent2"/>
                </a:solidFill>
              </a:rPr>
              <a:t> </a:t>
            </a:r>
            <a:r>
              <a:rPr lang="en-US" altLang="it-IT" sz="3200" dirty="0" err="1">
                <a:solidFill>
                  <a:schemeClr val="accent2"/>
                </a:solidFill>
              </a:rPr>
              <a:t>della</a:t>
            </a:r>
            <a:r>
              <a:rPr lang="en-US" altLang="it-IT" sz="3200" dirty="0">
                <a:solidFill>
                  <a:schemeClr val="accent2"/>
                </a:solidFill>
              </a:rPr>
              <a:t> </a:t>
            </a:r>
            <a:r>
              <a:rPr lang="en-US" altLang="it-IT" sz="3200" dirty="0" err="1">
                <a:solidFill>
                  <a:schemeClr val="accent2"/>
                </a:solidFill>
              </a:rPr>
              <a:t>valutazione</a:t>
            </a:r>
            <a:endParaRPr lang="en-US" altLang="it-IT" sz="3200" dirty="0">
              <a:solidFill>
                <a:schemeClr val="accent2"/>
              </a:solidFill>
            </a:endParaRPr>
          </a:p>
        </p:txBody>
      </p:sp>
      <p:graphicFrame>
        <p:nvGraphicFramePr>
          <p:cNvPr id="156759" name="Group 87">
            <a:extLst>
              <a:ext uri="{FF2B5EF4-FFF2-40B4-BE49-F238E27FC236}">
                <a16:creationId xmlns:a16="http://schemas.microsoft.com/office/drawing/2014/main" id="{BA8EE7D0-A1B0-48E1-BF45-1D02AE81D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86936"/>
              </p:ext>
            </p:extLst>
          </p:nvPr>
        </p:nvGraphicFramePr>
        <p:xfrm>
          <a:off x="2628901" y="1557339"/>
          <a:ext cx="7212013" cy="4632804"/>
        </p:xfrm>
        <a:graphic>
          <a:graphicData uri="http://schemas.openxmlformats.org/drawingml/2006/table">
            <a:tbl>
              <a:tblPr/>
              <a:tblGrid>
                <a:gridCol w="111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Paziente ricoverato</a:t>
                      </a:r>
                      <a:endParaRPr kumimoji="0" lang="it-IT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Professionista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AOP.1.2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Anamnesi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Medico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AOP.1.2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Esame obiettivo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Medico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AOP.1.1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Psicologica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AOP1.1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AOP.1.1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Economica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AOP.1.4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Rischio nutrizionale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AOP.1.4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Rischio Funzionale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AOP.1.8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Fabbisogno alle dimissioni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AOP.1.1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Esisgenze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particolari dovute alla religione/cultura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AOP.1.5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Dolore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PFE.1.1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Fabbisogno educativo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PFE.1.1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Barriere linguistiche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18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3">
            <a:extLst>
              <a:ext uri="{FF2B5EF4-FFF2-40B4-BE49-F238E27FC236}">
                <a16:creationId xmlns:a16="http://schemas.microsoft.com/office/drawing/2014/main" id="{1C209DF8-E0F0-455A-AC39-F42584976D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98D3D5-3EB3-4542-9F50-27CF9F261CCF}" type="slidenum">
              <a:rPr lang="en-US" altLang="it-IT">
                <a:latin typeface="Bookman Old Style" panose="02050604050505020204" pitchFamily="18" charset="0"/>
              </a:rPr>
              <a:pPr/>
              <a:t>17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05BEE63-70F0-46C7-9B40-FB5E3D0BB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dirty="0">
                <a:solidFill>
                  <a:schemeClr val="accent2"/>
                </a:solidFill>
              </a:rPr>
              <a:t>Valutazioni particolari categorie di pazienti (AOP.1.6)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0EAECE1-2B84-48CC-92A5-5BACC0CF0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6217" y="1942252"/>
            <a:ext cx="7772400" cy="4751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2800" dirty="0"/>
              <a:t>pazienti bambini e adolescenti</a:t>
            </a:r>
            <a:endParaRPr lang="it-IT" altLang="it-IT" sz="2800" b="1" dirty="0"/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/>
              <a:t>anziani fragili;</a:t>
            </a:r>
            <a:r>
              <a:rPr lang="it-IT" altLang="it-IT" sz="28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/>
              <a:t>malati terminali e malati sofferenti;</a:t>
            </a:r>
            <a:r>
              <a:rPr lang="it-IT" altLang="it-IT" sz="28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/>
              <a:t>Pazienti con dolore acuto o cronico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solidFill>
                  <a:schemeClr val="accent2"/>
                </a:solidFill>
              </a:rPr>
              <a:t>donne in travaglio;</a:t>
            </a:r>
            <a:r>
              <a:rPr lang="it-IT" altLang="it-IT" sz="28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/>
              <a:t>pazienti affetti da disturbi emotivi o psichiatrici;</a:t>
            </a:r>
            <a:r>
              <a:rPr lang="it-IT" altLang="it-IT" sz="28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/>
              <a:t>pazienti sospettati di dipendenza da droghe e/o alcol;</a:t>
            </a:r>
            <a:r>
              <a:rPr lang="it-IT" altLang="it-IT" sz="28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/>
              <a:t>vittime di abbandono e di abusi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/>
              <a:t>Pazienti potenzialmente infetti o immunocompromessi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/>
              <a:t>Pazienti che ricevono chemioterapia o radioterapia</a:t>
            </a:r>
            <a:endParaRPr lang="it-IT" alt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641633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numero diapositiva 5">
            <a:extLst>
              <a:ext uri="{FF2B5EF4-FFF2-40B4-BE49-F238E27FC236}">
                <a16:creationId xmlns:a16="http://schemas.microsoft.com/office/drawing/2014/main" id="{5ED56BDD-5E7E-4798-87F0-9495F2E4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3F54FA-9373-4DCD-811C-6065C8F4AFD6}" type="slidenum">
              <a:rPr lang="it-IT" altLang="it-IT"/>
              <a:pPr eaLnBrk="1" hangingPunct="1"/>
              <a:t>18</a:t>
            </a:fld>
            <a:endParaRPr lang="it-IT" altLang="it-IT"/>
          </a:p>
        </p:txBody>
      </p:sp>
      <p:sp>
        <p:nvSpPr>
          <p:cNvPr id="24579" name="AutoShape 2">
            <a:extLst>
              <a:ext uri="{FF2B5EF4-FFF2-40B4-BE49-F238E27FC236}">
                <a16:creationId xmlns:a16="http://schemas.microsoft.com/office/drawing/2014/main" id="{5D06BF2A-C44E-421F-B2A5-188BBB64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762000"/>
            <a:ext cx="39624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/>
              <a:t>Valutazione barriere ad apprendere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D34C0C1-48CB-497A-A296-95DEA2E59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0"/>
            <a:ext cx="487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b="1"/>
              <a:t>INFERMIERE</a:t>
            </a:r>
          </a:p>
        </p:txBody>
      </p:sp>
      <p:sp>
        <p:nvSpPr>
          <p:cNvPr id="24581" name="Line 4">
            <a:extLst>
              <a:ext uri="{FF2B5EF4-FFF2-40B4-BE49-F238E27FC236}">
                <a16:creationId xmlns:a16="http://schemas.microsoft.com/office/drawing/2014/main" id="{8ED24A40-C521-405F-A7DA-213005B5B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2" name="AutoShape 5">
            <a:extLst>
              <a:ext uri="{FF2B5EF4-FFF2-40B4-BE49-F238E27FC236}">
                <a16:creationId xmlns:a16="http://schemas.microsoft.com/office/drawing/2014/main" id="{F83716D1-9E49-4A64-899A-9D65AF5EE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28600"/>
            <a:ext cx="1752600" cy="1371600"/>
          </a:xfrm>
          <a:prstGeom prst="flowChartMultidocumen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400"/>
              <a:t>Frontespizio </a:t>
            </a:r>
          </a:p>
          <a:p>
            <a:pPr algn="ctr" eaLnBrk="1" hangingPunct="1"/>
            <a:r>
              <a:rPr lang="it-IT" altLang="it-IT" sz="1400"/>
              <a:t>Cartella </a:t>
            </a:r>
          </a:p>
          <a:p>
            <a:pPr algn="ctr" eaLnBrk="1" hangingPunct="1"/>
            <a:r>
              <a:rPr lang="it-IT" altLang="it-IT" sz="1400"/>
              <a:t>oppure  </a:t>
            </a:r>
          </a:p>
          <a:p>
            <a:pPr algn="ctr" eaLnBrk="1" hangingPunct="1"/>
            <a:r>
              <a:rPr lang="it-IT" altLang="it-IT" sz="1400"/>
              <a:t>apposito modello</a:t>
            </a:r>
          </a:p>
        </p:txBody>
      </p:sp>
      <p:sp>
        <p:nvSpPr>
          <p:cNvPr id="24583" name="AutoShape 6">
            <a:extLst>
              <a:ext uri="{FF2B5EF4-FFF2-40B4-BE49-F238E27FC236}">
                <a16:creationId xmlns:a16="http://schemas.microsoft.com/office/drawing/2014/main" id="{B6D6A6BE-7246-4CD5-AFA6-70C00D111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286000"/>
            <a:ext cx="1752600" cy="1371600"/>
          </a:xfrm>
          <a:prstGeom prst="flowChartMultidocumen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it-IT" altLang="it-IT" sz="1400"/>
          </a:p>
          <a:p>
            <a:pPr algn="ctr" eaLnBrk="1" hangingPunct="1"/>
            <a:r>
              <a:rPr lang="it-IT" altLang="it-IT" sz="1400"/>
              <a:t>apposito modello </a:t>
            </a:r>
          </a:p>
          <a:p>
            <a:pPr algn="ctr" eaLnBrk="1" hangingPunct="1"/>
            <a:r>
              <a:rPr lang="it-IT" altLang="it-IT" sz="1400"/>
              <a:t>in Cartella</a:t>
            </a:r>
          </a:p>
        </p:txBody>
      </p:sp>
      <p:sp>
        <p:nvSpPr>
          <p:cNvPr id="24584" name="Line 7">
            <a:extLst>
              <a:ext uri="{FF2B5EF4-FFF2-40B4-BE49-F238E27FC236}">
                <a16:creationId xmlns:a16="http://schemas.microsoft.com/office/drawing/2014/main" id="{C0D65A26-2F68-4782-842E-EE526B6095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5" name="Line 8">
            <a:extLst>
              <a:ext uri="{FF2B5EF4-FFF2-40B4-BE49-F238E27FC236}">
                <a16:creationId xmlns:a16="http://schemas.microsoft.com/office/drawing/2014/main" id="{3B9D9911-252C-4280-9E30-DBA59F97A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6" name="AutoShape 9">
            <a:extLst>
              <a:ext uri="{FF2B5EF4-FFF2-40B4-BE49-F238E27FC236}">
                <a16:creationId xmlns:a16="http://schemas.microsoft.com/office/drawing/2014/main" id="{08675892-863B-4D19-B118-DD228666F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581400"/>
            <a:ext cx="4038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/>
              <a:t>Educazione sanitaria a paz famigliari</a:t>
            </a:r>
          </a:p>
        </p:txBody>
      </p:sp>
      <p:sp>
        <p:nvSpPr>
          <p:cNvPr id="24587" name="AutoShape 10">
            <a:extLst>
              <a:ext uri="{FF2B5EF4-FFF2-40B4-BE49-F238E27FC236}">
                <a16:creationId xmlns:a16="http://schemas.microsoft.com/office/drawing/2014/main" id="{1BE9E753-76F0-4A5B-A4EF-32895C818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343400"/>
            <a:ext cx="4038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/>
              <a:t>Verifica comprensione pz    famigliari</a:t>
            </a:r>
          </a:p>
        </p:txBody>
      </p:sp>
      <p:sp>
        <p:nvSpPr>
          <p:cNvPr id="24588" name="AutoShape 11">
            <a:extLst>
              <a:ext uri="{FF2B5EF4-FFF2-40B4-BE49-F238E27FC236}">
                <a16:creationId xmlns:a16="http://schemas.microsoft.com/office/drawing/2014/main" id="{B6067925-8714-4104-A013-0D036DB88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05400"/>
            <a:ext cx="2286000" cy="990600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400"/>
              <a:t>Il pz/famigliari</a:t>
            </a:r>
          </a:p>
          <a:p>
            <a:pPr algn="ctr" eaLnBrk="1" hangingPunct="1"/>
            <a:r>
              <a:rPr lang="it-IT" altLang="it-IT" sz="1400"/>
              <a:t>hanno compreso?</a:t>
            </a:r>
          </a:p>
        </p:txBody>
      </p:sp>
      <p:sp>
        <p:nvSpPr>
          <p:cNvPr id="24589" name="Line 12">
            <a:extLst>
              <a:ext uri="{FF2B5EF4-FFF2-40B4-BE49-F238E27FC236}">
                <a16:creationId xmlns:a16="http://schemas.microsoft.com/office/drawing/2014/main" id="{5507425D-2DAC-4173-9700-E06B59F74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90" name="AutoShape 13">
            <a:extLst>
              <a:ext uri="{FF2B5EF4-FFF2-40B4-BE49-F238E27FC236}">
                <a16:creationId xmlns:a16="http://schemas.microsoft.com/office/drawing/2014/main" id="{53B9B940-D620-4B6A-99ED-FA0B0060E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6400800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/>
              <a:t>si</a:t>
            </a:r>
          </a:p>
        </p:txBody>
      </p:sp>
      <p:sp>
        <p:nvSpPr>
          <p:cNvPr id="24591" name="AutoShape 14">
            <a:extLst>
              <a:ext uri="{FF2B5EF4-FFF2-40B4-BE49-F238E27FC236}">
                <a16:creationId xmlns:a16="http://schemas.microsoft.com/office/drawing/2014/main" id="{BFE045D9-A93E-468D-A8C6-0F968607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86400"/>
            <a:ext cx="5334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/>
              <a:t>no</a:t>
            </a:r>
          </a:p>
        </p:txBody>
      </p:sp>
      <p:sp>
        <p:nvSpPr>
          <p:cNvPr id="24592" name="Line 15">
            <a:extLst>
              <a:ext uri="{FF2B5EF4-FFF2-40B4-BE49-F238E27FC236}">
                <a16:creationId xmlns:a16="http://schemas.microsoft.com/office/drawing/2014/main" id="{08601308-8318-48C0-ABEC-354B191AC2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10668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93" name="Line 16">
            <a:extLst>
              <a:ext uri="{FF2B5EF4-FFF2-40B4-BE49-F238E27FC236}">
                <a16:creationId xmlns:a16="http://schemas.microsoft.com/office/drawing/2014/main" id="{0279C539-6D0E-4BEE-BD69-C665604FF3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106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94" name="Line 17">
            <a:extLst>
              <a:ext uri="{FF2B5EF4-FFF2-40B4-BE49-F238E27FC236}">
                <a16:creationId xmlns:a16="http://schemas.microsoft.com/office/drawing/2014/main" id="{0D5E5AF4-CE76-4CC3-94A8-CB578D54D1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95" name="Line 18">
            <a:extLst>
              <a:ext uri="{FF2B5EF4-FFF2-40B4-BE49-F238E27FC236}">
                <a16:creationId xmlns:a16="http://schemas.microsoft.com/office/drawing/2014/main" id="{814424DB-C7DB-47CE-A5E4-0ED920711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556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96" name="AutoShape 19">
            <a:extLst>
              <a:ext uri="{FF2B5EF4-FFF2-40B4-BE49-F238E27FC236}">
                <a16:creationId xmlns:a16="http://schemas.microsoft.com/office/drawing/2014/main" id="{0804A28E-F7D2-435D-83FD-2C4664668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81400"/>
            <a:ext cx="3810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400"/>
              <a:t>NO</a:t>
            </a:r>
          </a:p>
        </p:txBody>
      </p:sp>
      <p:sp>
        <p:nvSpPr>
          <p:cNvPr id="24597" name="Line 20">
            <a:extLst>
              <a:ext uri="{FF2B5EF4-FFF2-40B4-BE49-F238E27FC236}">
                <a16:creationId xmlns:a16="http://schemas.microsoft.com/office/drawing/2014/main" id="{39021CDE-2A0D-4E89-922F-EF26AA15A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56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98" name="AutoShape 21">
            <a:extLst>
              <a:ext uri="{FF2B5EF4-FFF2-40B4-BE49-F238E27FC236}">
                <a16:creationId xmlns:a16="http://schemas.microsoft.com/office/drawing/2014/main" id="{5533667B-C6C0-41FC-8E09-D1CC3175F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876800"/>
            <a:ext cx="1447800" cy="1295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/>
              <a:t>Pianificazione </a:t>
            </a:r>
          </a:p>
          <a:p>
            <a:pPr algn="ctr" eaLnBrk="1" hangingPunct="1"/>
            <a:r>
              <a:rPr lang="it-IT" altLang="it-IT" sz="1600"/>
              <a:t>dell’ </a:t>
            </a:r>
          </a:p>
          <a:p>
            <a:pPr algn="ctr" eaLnBrk="1" hangingPunct="1"/>
            <a:r>
              <a:rPr lang="it-IT" altLang="it-IT" sz="1600"/>
              <a:t>Educazione </a:t>
            </a:r>
          </a:p>
          <a:p>
            <a:pPr algn="ctr" eaLnBrk="1" hangingPunct="1"/>
            <a:r>
              <a:rPr lang="it-IT" altLang="it-IT" sz="1600"/>
              <a:t>aggiuntiva</a:t>
            </a:r>
          </a:p>
        </p:txBody>
      </p:sp>
      <p:sp>
        <p:nvSpPr>
          <p:cNvPr id="24599" name="AutoShape 22">
            <a:extLst>
              <a:ext uri="{FF2B5EF4-FFF2-40B4-BE49-F238E27FC236}">
                <a16:creationId xmlns:a16="http://schemas.microsoft.com/office/drawing/2014/main" id="{4FBA6A7F-044E-449D-ABC4-B8B95D3D3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029200"/>
            <a:ext cx="1905000" cy="10668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/>
              <a:t>Processo </a:t>
            </a:r>
          </a:p>
          <a:p>
            <a:pPr algn="ctr" eaLnBrk="1" hangingPunct="1"/>
            <a:r>
              <a:rPr lang="it-IT" altLang="it-IT" sz="1600"/>
              <a:t>verificato?</a:t>
            </a:r>
          </a:p>
        </p:txBody>
      </p:sp>
      <p:sp>
        <p:nvSpPr>
          <p:cNvPr id="24600" name="AutoShape 23">
            <a:extLst>
              <a:ext uri="{FF2B5EF4-FFF2-40B4-BE49-F238E27FC236}">
                <a16:creationId xmlns:a16="http://schemas.microsoft.com/office/drawing/2014/main" id="{8BFB609D-CCA0-4D08-B574-078FC10EB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5334000"/>
            <a:ext cx="381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400"/>
              <a:t>SI</a:t>
            </a:r>
          </a:p>
        </p:txBody>
      </p:sp>
      <p:sp>
        <p:nvSpPr>
          <p:cNvPr id="24601" name="Line 24">
            <a:extLst>
              <a:ext uri="{FF2B5EF4-FFF2-40B4-BE49-F238E27FC236}">
                <a16:creationId xmlns:a16="http://schemas.microsoft.com/office/drawing/2014/main" id="{381EBCB8-E6D1-4B88-868D-845E18B353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250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02" name="AutoShape 25">
            <a:extLst>
              <a:ext uri="{FF2B5EF4-FFF2-40B4-BE49-F238E27FC236}">
                <a16:creationId xmlns:a16="http://schemas.microsoft.com/office/drawing/2014/main" id="{FD26645E-947C-4878-85F0-FAC52E3A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447800"/>
            <a:ext cx="2209800" cy="10668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/>
              <a:t>Coinvolgere </a:t>
            </a:r>
          </a:p>
          <a:p>
            <a:pPr algn="ctr" eaLnBrk="1" hangingPunct="1"/>
            <a:r>
              <a:rPr lang="it-IT" altLang="it-IT" sz="1600"/>
              <a:t>i famigliari?</a:t>
            </a:r>
          </a:p>
        </p:txBody>
      </p:sp>
      <p:sp>
        <p:nvSpPr>
          <p:cNvPr id="24603" name="AutoShape 26">
            <a:extLst>
              <a:ext uri="{FF2B5EF4-FFF2-40B4-BE49-F238E27FC236}">
                <a16:creationId xmlns:a16="http://schemas.microsoft.com/office/drawing/2014/main" id="{689B873B-7644-4704-BC57-8D6D2B427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8288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/>
              <a:t>si</a:t>
            </a:r>
          </a:p>
        </p:txBody>
      </p:sp>
      <p:sp>
        <p:nvSpPr>
          <p:cNvPr id="24604" name="Line 27">
            <a:extLst>
              <a:ext uri="{FF2B5EF4-FFF2-40B4-BE49-F238E27FC236}">
                <a16:creationId xmlns:a16="http://schemas.microsoft.com/office/drawing/2014/main" id="{73184C71-B900-410B-9884-2F3B7A578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98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05" name="Line 28">
            <a:extLst>
              <a:ext uri="{FF2B5EF4-FFF2-40B4-BE49-F238E27FC236}">
                <a16:creationId xmlns:a16="http://schemas.microsoft.com/office/drawing/2014/main" id="{4AE68A53-35C5-4995-8EF5-6910011EFA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505200"/>
            <a:ext cx="0" cy="4572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06" name="AutoShape 29">
            <a:extLst>
              <a:ext uri="{FF2B5EF4-FFF2-40B4-BE49-F238E27FC236}">
                <a16:creationId xmlns:a16="http://schemas.microsoft.com/office/drawing/2014/main" id="{94856DED-FB40-4006-B79F-6C440156D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590800"/>
            <a:ext cx="3810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/>
              <a:t>no</a:t>
            </a:r>
          </a:p>
        </p:txBody>
      </p:sp>
      <p:sp>
        <p:nvSpPr>
          <p:cNvPr id="24607" name="AutoShape 30">
            <a:extLst>
              <a:ext uri="{FF2B5EF4-FFF2-40B4-BE49-F238E27FC236}">
                <a16:creationId xmlns:a16="http://schemas.microsoft.com/office/drawing/2014/main" id="{CE635A82-5C50-4849-A613-DE7553C77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95600"/>
            <a:ext cx="40386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1600"/>
              <a:t>Valutazione bisogno di educazione</a:t>
            </a:r>
          </a:p>
        </p:txBody>
      </p:sp>
      <p:sp>
        <p:nvSpPr>
          <p:cNvPr id="24608" name="Line 31">
            <a:extLst>
              <a:ext uri="{FF2B5EF4-FFF2-40B4-BE49-F238E27FC236}">
                <a16:creationId xmlns:a16="http://schemas.microsoft.com/office/drawing/2014/main" id="{DD1DB1F1-2FE8-4E21-B1E0-4BB2C7F9F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09" name="Line 32">
            <a:extLst>
              <a:ext uri="{FF2B5EF4-FFF2-40B4-BE49-F238E27FC236}">
                <a16:creationId xmlns:a16="http://schemas.microsoft.com/office/drawing/2014/main" id="{5600CECA-E1D2-41D4-AB27-5C02A898A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10" name="Line 33">
            <a:extLst>
              <a:ext uri="{FF2B5EF4-FFF2-40B4-BE49-F238E27FC236}">
                <a16:creationId xmlns:a16="http://schemas.microsoft.com/office/drawing/2014/main" id="{BC092E6C-E0C6-4894-B4CF-D817370F36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0" cy="4572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11" name="Line 34">
            <a:extLst>
              <a:ext uri="{FF2B5EF4-FFF2-40B4-BE49-F238E27FC236}">
                <a16:creationId xmlns:a16="http://schemas.microsoft.com/office/drawing/2014/main" id="{AB47A3D7-EE19-4289-A5EA-8724D1A98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12" name="Line 35">
            <a:extLst>
              <a:ext uri="{FF2B5EF4-FFF2-40B4-BE49-F238E27FC236}">
                <a16:creationId xmlns:a16="http://schemas.microsoft.com/office/drawing/2014/main" id="{545A0C22-F8FA-4899-9C82-DFAEE5032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13" name="Line 36">
            <a:extLst>
              <a:ext uri="{FF2B5EF4-FFF2-40B4-BE49-F238E27FC236}">
                <a16:creationId xmlns:a16="http://schemas.microsoft.com/office/drawing/2014/main" id="{B0504684-BF42-4B58-A1FF-9E45F21BB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14" name="Line 37">
            <a:extLst>
              <a:ext uri="{FF2B5EF4-FFF2-40B4-BE49-F238E27FC236}">
                <a16:creationId xmlns:a16="http://schemas.microsoft.com/office/drawing/2014/main" id="{F187313B-71CE-40BC-8DC9-1EC57764A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1910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381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numero diapositiva 3">
            <a:extLst>
              <a:ext uri="{FF2B5EF4-FFF2-40B4-BE49-F238E27FC236}">
                <a16:creationId xmlns:a16="http://schemas.microsoft.com/office/drawing/2014/main" id="{DB033A81-5D5C-4997-B6F1-06DA3DF73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5FD703-E520-4552-80B3-836F2510543E}" type="slidenum">
              <a:rPr lang="en-US" altLang="it-IT">
                <a:latin typeface="Bookman Old Style" panose="02050604050505020204" pitchFamily="18" charset="0"/>
              </a:rPr>
              <a:pPr/>
              <a:t>19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2B8D43A-3ED7-459F-A7BF-DA5BA42BF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Educazione</a:t>
            </a:r>
            <a:r>
              <a:rPr lang="en-US" altLang="it-IT" dirty="0"/>
              <a:t> del </a:t>
            </a:r>
            <a:r>
              <a:rPr lang="en-US" altLang="it-IT" dirty="0" err="1"/>
              <a:t>paziente</a:t>
            </a:r>
            <a:r>
              <a:rPr lang="en-US" altLang="it-IT" dirty="0"/>
              <a:t> e </a:t>
            </a:r>
            <a:r>
              <a:rPr lang="en-US" altLang="it-IT" dirty="0" err="1"/>
              <a:t>dei</a:t>
            </a:r>
            <a:r>
              <a:rPr lang="en-US" altLang="it-IT" dirty="0"/>
              <a:t> </a:t>
            </a:r>
            <a:r>
              <a:rPr lang="en-US" altLang="it-IT" dirty="0" err="1"/>
              <a:t>familiari</a:t>
            </a:r>
            <a:endParaRPr lang="en-US" altLang="it-IT" dirty="0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82FD362-6D72-448F-B16D-D385DB114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2003906"/>
            <a:ext cx="8305800" cy="4114800"/>
          </a:xfrm>
        </p:spPr>
        <p:txBody>
          <a:bodyPr/>
          <a:lstStyle/>
          <a:p>
            <a:pPr marL="533400" indent="-533400">
              <a:buNone/>
            </a:pPr>
            <a:r>
              <a:rPr lang="en-US" altLang="it-IT" sz="3600" dirty="0" err="1"/>
              <a:t>Fabbisogni</a:t>
            </a:r>
            <a:r>
              <a:rPr lang="en-US" altLang="it-IT" sz="3600" dirty="0"/>
              <a:t> di </a:t>
            </a:r>
            <a:r>
              <a:rPr lang="en-US" altLang="it-IT" sz="3600" dirty="0" err="1"/>
              <a:t>educazione</a:t>
            </a:r>
            <a:r>
              <a:rPr lang="en-US" altLang="it-IT" sz="3600" dirty="0"/>
              <a:t> </a:t>
            </a:r>
            <a:r>
              <a:rPr lang="en-US" altLang="it-IT" sz="3600" dirty="0" err="1"/>
              <a:t>sono</a:t>
            </a:r>
            <a:r>
              <a:rPr lang="en-US" altLang="it-IT" sz="3600" dirty="0"/>
              <a:t> </a:t>
            </a:r>
            <a:r>
              <a:rPr lang="en-US" altLang="it-IT" sz="3600" dirty="0" err="1"/>
              <a:t>valutati</a:t>
            </a:r>
            <a:r>
              <a:rPr lang="en-US" altLang="it-IT" sz="3600" dirty="0"/>
              <a:t>:</a:t>
            </a:r>
            <a:endParaRPr lang="en-US" altLang="it-IT" dirty="0"/>
          </a:p>
          <a:p>
            <a:pPr marL="533400" indent="-533400"/>
            <a:r>
              <a:rPr lang="en-US" altLang="it-IT" dirty="0" err="1"/>
              <a:t>Documentati</a:t>
            </a:r>
            <a:endParaRPr lang="en-US" altLang="it-IT" dirty="0"/>
          </a:p>
          <a:p>
            <a:pPr marL="533400" indent="-533400"/>
            <a:r>
              <a:rPr lang="en-US" altLang="it-IT" dirty="0" err="1"/>
              <a:t>Credenze</a:t>
            </a:r>
            <a:r>
              <a:rPr lang="en-US" altLang="it-IT" dirty="0"/>
              <a:t> e </a:t>
            </a:r>
            <a:r>
              <a:rPr lang="en-US" altLang="it-IT" dirty="0" err="1"/>
              <a:t>valori</a:t>
            </a:r>
            <a:endParaRPr lang="en-US" altLang="it-IT" dirty="0"/>
          </a:p>
          <a:p>
            <a:pPr marL="533400" indent="-533400"/>
            <a:r>
              <a:rPr lang="en-US" altLang="it-IT" dirty="0" err="1"/>
              <a:t>Livello</a:t>
            </a:r>
            <a:r>
              <a:rPr lang="en-US" altLang="it-IT" dirty="0"/>
              <a:t> </a:t>
            </a:r>
            <a:r>
              <a:rPr lang="en-US" altLang="it-IT" dirty="0" err="1"/>
              <a:t>istruzione</a:t>
            </a:r>
            <a:r>
              <a:rPr lang="en-US" altLang="it-IT" dirty="0"/>
              <a:t>, </a:t>
            </a:r>
            <a:r>
              <a:rPr lang="en-US" altLang="it-IT" dirty="0" err="1"/>
              <a:t>linguaggio</a:t>
            </a:r>
            <a:endParaRPr lang="en-US" altLang="it-IT" dirty="0"/>
          </a:p>
          <a:p>
            <a:pPr marL="533400" indent="-533400"/>
            <a:r>
              <a:rPr lang="en-US" altLang="it-IT" dirty="0" err="1"/>
              <a:t>Barriere</a:t>
            </a:r>
            <a:r>
              <a:rPr lang="en-US" altLang="it-IT" dirty="0"/>
              <a:t> </a:t>
            </a:r>
            <a:r>
              <a:rPr lang="en-US" altLang="it-IT" dirty="0" err="1"/>
              <a:t>emozionali</a:t>
            </a:r>
            <a:endParaRPr lang="en-US" altLang="it-IT" dirty="0"/>
          </a:p>
          <a:p>
            <a:pPr marL="533400" indent="-533400"/>
            <a:r>
              <a:rPr lang="en-US" altLang="it-IT" dirty="0" err="1"/>
              <a:t>Limitazioni</a:t>
            </a:r>
            <a:r>
              <a:rPr lang="en-US" altLang="it-IT" dirty="0"/>
              <a:t> </a:t>
            </a:r>
            <a:r>
              <a:rPr lang="en-US" altLang="it-IT" dirty="0" err="1"/>
              <a:t>fisiche</a:t>
            </a:r>
            <a:r>
              <a:rPr lang="en-US" altLang="it-IT" dirty="0"/>
              <a:t> o cognitive</a:t>
            </a:r>
          </a:p>
          <a:p>
            <a:pPr marL="533400" indent="-533400"/>
            <a:r>
              <a:rPr lang="en-US" altLang="it-IT" dirty="0" err="1"/>
              <a:t>Volontà</a:t>
            </a:r>
            <a:r>
              <a:rPr lang="en-US" altLang="it-IT" dirty="0"/>
              <a:t> a </a:t>
            </a:r>
            <a:r>
              <a:rPr lang="en-US" altLang="it-IT" dirty="0" err="1"/>
              <a:t>recepire</a:t>
            </a:r>
            <a:r>
              <a:rPr lang="en-US" altLang="it-IT" dirty="0"/>
              <a:t> </a:t>
            </a:r>
            <a:r>
              <a:rPr lang="en-US" altLang="it-IT" dirty="0" err="1"/>
              <a:t>informazioni</a:t>
            </a:r>
            <a:endParaRPr lang="en-US" altLang="it-IT" dirty="0"/>
          </a:p>
          <a:p>
            <a:pPr marL="533400" indent="-533400"/>
            <a:r>
              <a:rPr lang="en-US" altLang="it-IT" dirty="0" err="1"/>
              <a:t>Uniformità</a:t>
            </a:r>
            <a:r>
              <a:rPr lang="en-US" altLang="it-IT" dirty="0"/>
              <a:t> del </a:t>
            </a:r>
            <a:r>
              <a:rPr lang="en-US" altLang="it-IT" dirty="0" err="1"/>
              <a:t>processo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52314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3">
            <a:extLst>
              <a:ext uri="{FF2B5EF4-FFF2-40B4-BE49-F238E27FC236}">
                <a16:creationId xmlns:a16="http://schemas.microsoft.com/office/drawing/2014/main" id="{C1AC7383-3284-45AE-AF8E-130E8FDF03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C602EF9-278B-48BD-BA05-6CC60DC45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1088" y="152400"/>
            <a:ext cx="8077200" cy="1143000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chemeClr val="accent2"/>
                </a:solidFill>
              </a:rPr>
              <a:t>Contenuti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770554E-231D-4F8A-9AF1-400836FF4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relativi alla </a:t>
            </a:r>
            <a:r>
              <a:rPr lang="it-IT" altLang="it-IT" sz="28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tenuta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altLang="it-IT" sz="28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gestione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delle cartelle cliniche</a:t>
            </a:r>
          </a:p>
          <a:p>
            <a:pPr eaLnBrk="1" hangingPunct="1"/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relativi al </a:t>
            </a:r>
            <a:r>
              <a:rPr lang="it-IT" altLang="it-IT" sz="28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contenuto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delle cartelle cliniche (valutazioni, informazioni, educazione e cura del paziente)</a:t>
            </a:r>
          </a:p>
          <a:p>
            <a:pPr eaLnBrk="1" hangingPunct="1"/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relativi all’</a:t>
            </a:r>
            <a:r>
              <a:rPr lang="it-IT" altLang="it-IT" sz="28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integrazione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 professionisti</a:t>
            </a:r>
          </a:p>
        </p:txBody>
      </p:sp>
    </p:spTree>
    <p:extLst>
      <p:ext uri="{BB962C8B-B14F-4D97-AF65-F5344CB8AC3E}">
        <p14:creationId xmlns:p14="http://schemas.microsoft.com/office/powerpoint/2010/main" val="107103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numero diapositiva 3">
            <a:extLst>
              <a:ext uri="{FF2B5EF4-FFF2-40B4-BE49-F238E27FC236}">
                <a16:creationId xmlns:a16="http://schemas.microsoft.com/office/drawing/2014/main" id="{E9794BE4-5870-45D2-A3C4-B9B7030104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45952E-4BF0-40AD-A087-65321E5CC251}" type="slidenum">
              <a:rPr lang="en-US" altLang="it-IT">
                <a:latin typeface="Bookman Old Style" panose="02050604050505020204" pitchFamily="18" charset="0"/>
              </a:rPr>
              <a:pPr/>
              <a:t>20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3C6D1E7-9FB5-42FD-BAB6-E4BA738E4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Relativa</a:t>
            </a:r>
            <a:r>
              <a:rPr lang="en-US" altLang="it-IT" dirty="0"/>
              <a:t> </a:t>
            </a:r>
            <a:r>
              <a:rPr lang="en-US" altLang="it-IT" dirty="0" err="1"/>
              <a:t>documentazione</a:t>
            </a:r>
            <a:endParaRPr lang="en-US" altLang="it-IT" dirty="0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6BED266-EA61-48A9-A904-A89CE1B17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905000"/>
            <a:ext cx="7772400" cy="4114800"/>
          </a:xfrm>
        </p:spPr>
        <p:txBody>
          <a:bodyPr/>
          <a:lstStyle/>
          <a:p>
            <a:pPr marL="533400" indent="-533400"/>
            <a:r>
              <a:rPr lang="en-US" altLang="it-IT" sz="2800" dirty="0" err="1"/>
              <a:t>Processo</a:t>
            </a:r>
            <a:r>
              <a:rPr lang="en-US" altLang="it-IT" sz="2800" dirty="0"/>
              <a:t> </a:t>
            </a:r>
            <a:r>
              <a:rPr lang="en-US" altLang="it-IT" sz="2800" dirty="0" err="1">
                <a:solidFill>
                  <a:schemeClr val="accent2"/>
                </a:solidFill>
              </a:rPr>
              <a:t>integrato</a:t>
            </a:r>
            <a:endParaRPr lang="en-US" altLang="it-IT" sz="2800" dirty="0">
              <a:solidFill>
                <a:schemeClr val="accent2"/>
              </a:solidFill>
            </a:endParaRPr>
          </a:p>
          <a:p>
            <a:pPr marL="533400" indent="-533400"/>
            <a:r>
              <a:rPr lang="en-US" altLang="it-IT" sz="2800" dirty="0" err="1"/>
              <a:t>Consenso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informato</a:t>
            </a:r>
            <a:endParaRPr lang="en-US" altLang="it-IT" sz="2800" dirty="0"/>
          </a:p>
          <a:p>
            <a:pPr marL="533400" indent="-533400"/>
            <a:r>
              <a:rPr lang="en-US" altLang="it-IT" sz="2800" dirty="0" err="1"/>
              <a:t>Partecipazione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all’erogazione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delle</a:t>
            </a:r>
            <a:r>
              <a:rPr lang="en-US" altLang="it-IT" sz="2800" dirty="0"/>
              <a:t> cure</a:t>
            </a:r>
          </a:p>
          <a:p>
            <a:pPr marL="533400" indent="-533400"/>
            <a:r>
              <a:rPr lang="en-US" altLang="it-IT" sz="2800" dirty="0" err="1"/>
              <a:t>Partecipazione</a:t>
            </a:r>
            <a:r>
              <a:rPr lang="en-US" altLang="it-IT" sz="2800" dirty="0"/>
              <a:t> al </a:t>
            </a:r>
            <a:r>
              <a:rPr lang="en-US" altLang="it-IT" sz="2800" dirty="0" err="1"/>
              <a:t>processo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decisionale</a:t>
            </a:r>
            <a:endParaRPr lang="en-US" altLang="it-IT" sz="2800" dirty="0"/>
          </a:p>
          <a:p>
            <a:pPr marL="533400" indent="-533400"/>
            <a:r>
              <a:rPr lang="en-US" altLang="it-IT" sz="2800" dirty="0" err="1"/>
              <a:t>Continuità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delle</a:t>
            </a:r>
            <a:r>
              <a:rPr lang="en-US" altLang="it-IT" sz="2800" dirty="0"/>
              <a:t> cure</a:t>
            </a:r>
          </a:p>
          <a:p>
            <a:pPr marL="533400" indent="-533400"/>
            <a:endParaRPr lang="en-US" altLang="it-IT" dirty="0"/>
          </a:p>
          <a:p>
            <a:pPr marL="533400" indent="-533400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827506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numero diapositiva 3">
            <a:extLst>
              <a:ext uri="{FF2B5EF4-FFF2-40B4-BE49-F238E27FC236}">
                <a16:creationId xmlns:a16="http://schemas.microsoft.com/office/drawing/2014/main" id="{08E99D60-D2CF-4038-B663-C9E6668349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44FE35-5D6D-4C5E-A05C-A2C4BE070046}" type="slidenum">
              <a:rPr lang="en-US" altLang="it-IT">
                <a:latin typeface="Bookman Old Style" panose="02050604050505020204" pitchFamily="18" charset="0"/>
              </a:rPr>
              <a:pPr/>
              <a:t>21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4CE9654-9975-466A-BD38-600ED0B00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>
                <a:solidFill>
                  <a:schemeClr val="accent2"/>
                </a:solidFill>
              </a:rPr>
              <a:t>Valutazione del rischio di caduta (IPSG#6)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76EC05-4510-4912-87D1-F9E807C49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400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800" dirty="0">
                <a:solidFill>
                  <a:schemeClr val="accent2"/>
                </a:solidFill>
              </a:rPr>
              <a:t>Valutazione del rischio di caduta</a:t>
            </a:r>
            <a:r>
              <a:rPr lang="it-IT" altLang="it-IT" sz="2800" dirty="0"/>
              <a:t> (anamnesi di cadute pregresse, la revisione del consumo di farmaci ed alcol, uno screening dell’andatura e </a:t>
            </a:r>
            <a:r>
              <a:rPr lang="it-IT" altLang="it-IT" sz="2800" dirty="0" err="1"/>
              <a:t>dell.equilibrio</a:t>
            </a:r>
            <a:r>
              <a:rPr lang="it-IT" altLang="it-IT" sz="2800" dirty="0"/>
              <a:t> del paziente, e gli ausili utilizzati dal paziente)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>
                <a:solidFill>
                  <a:schemeClr val="accent2"/>
                </a:solidFill>
              </a:rPr>
              <a:t>Rivalutazione</a:t>
            </a:r>
            <a:r>
              <a:rPr lang="it-IT" altLang="it-IT" sz="2800" dirty="0"/>
              <a:t> in caso di cambiamento condizioni o terapia, etc.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Misure da mettere in atto per </a:t>
            </a:r>
            <a:r>
              <a:rPr lang="it-IT" altLang="it-IT" sz="2800" dirty="0">
                <a:solidFill>
                  <a:schemeClr val="accent2"/>
                </a:solidFill>
              </a:rPr>
              <a:t>ridurre il rischio</a:t>
            </a:r>
          </a:p>
        </p:txBody>
      </p:sp>
    </p:spTree>
    <p:extLst>
      <p:ext uri="{BB962C8B-B14F-4D97-AF65-F5344CB8AC3E}">
        <p14:creationId xmlns:p14="http://schemas.microsoft.com/office/powerpoint/2010/main" val="1981942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3">
            <a:extLst>
              <a:ext uri="{FF2B5EF4-FFF2-40B4-BE49-F238E27FC236}">
                <a16:creationId xmlns:a16="http://schemas.microsoft.com/office/drawing/2014/main" id="{4953ADC1-D54B-41D7-A48D-BBCA7BBAAE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D3A077-6701-4048-BCB1-1F9E8CD20E6A}" type="slidenum">
              <a:rPr lang="en-US" altLang="it-IT">
                <a:latin typeface="Bookman Old Style" panose="02050604050505020204" pitchFamily="18" charset="0"/>
              </a:rPr>
              <a:pPr/>
              <a:t>22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38973E6-5C44-4B03-BC9F-B18088C22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>
                <a:solidFill>
                  <a:schemeClr val="accent2"/>
                </a:solidFill>
              </a:rPr>
              <a:t>Rivalutazioni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0A6DB91-28D8-4549-BC81-910824AD2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0313" y="1981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it-IT"/>
              <a:t>Tutte le rivalutazioni (AOP.2) sono da documentare al fine di:</a:t>
            </a:r>
          </a:p>
          <a:p>
            <a:pPr eaLnBrk="1" hangingPunct="1"/>
            <a:r>
              <a:rPr lang="en-US" altLang="it-IT" sz="3600"/>
              <a:t>determinare la risposta al trattamento</a:t>
            </a:r>
          </a:p>
          <a:p>
            <a:pPr eaLnBrk="1" hangingPunct="1"/>
            <a:r>
              <a:rPr lang="en-US" altLang="it-IT" sz="3600"/>
              <a:t>garantire la continuità delle cure</a:t>
            </a:r>
          </a:p>
          <a:p>
            <a:pPr eaLnBrk="1" hangingPunct="1"/>
            <a:r>
              <a:rPr lang="en-US" altLang="it-IT" sz="3600"/>
              <a:t>definire tempi (</a:t>
            </a:r>
            <a:r>
              <a:rPr lang="en-US" altLang="it-IT" sz="3600">
                <a:solidFill>
                  <a:schemeClr val="accent2"/>
                </a:solidFill>
              </a:rPr>
              <a:t>rivalutazioni mediche almeno una volta al giorno per pazienti nella fase acuta</a:t>
            </a:r>
            <a:r>
              <a:rPr lang="en-US" altLang="it-IT" sz="3600"/>
              <a:t>)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26787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3">
            <a:extLst>
              <a:ext uri="{FF2B5EF4-FFF2-40B4-BE49-F238E27FC236}">
                <a16:creationId xmlns:a16="http://schemas.microsoft.com/office/drawing/2014/main" id="{E6CB5D91-D96F-461A-9834-CF76A3A64D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22FA63-07C9-46AA-9375-D903D82791C8}" type="slidenum">
              <a:rPr lang="en-US" altLang="it-IT">
                <a:latin typeface="Bookman Old Style" panose="02050604050505020204" pitchFamily="18" charset="0"/>
              </a:rPr>
              <a:pPr/>
              <a:t>23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2B28429-B6B9-4A73-9C34-336B0D7E1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solidFill>
                  <a:schemeClr val="accent2"/>
                </a:solidFill>
              </a:rPr>
              <a:t>Scopo valutazioni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FAECB1-7986-4985-AE84-B503852E6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Identificare</a:t>
            </a:r>
          </a:p>
          <a:p>
            <a:pPr lvl="1" eaLnBrk="1" hangingPunct="1"/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altLang="it-IT" sz="28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bisogni medici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(diagnosi)</a:t>
            </a:r>
          </a:p>
          <a:p>
            <a:pPr lvl="1" eaLnBrk="1" hangingPunct="1"/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it-IT" altLang="it-IT" sz="28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bisogni infermieristici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(problemi aperti)</a:t>
            </a:r>
          </a:p>
          <a:p>
            <a:pPr eaLnBrk="1" hangingPunct="1"/>
            <a:r>
              <a:rPr lang="it-IT" altLang="it-IT" sz="28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Integrazione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 professionisti (AOP.4)</a:t>
            </a:r>
          </a:p>
          <a:p>
            <a:pPr eaLnBrk="1" hangingPunct="1"/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Definizione </a:t>
            </a:r>
            <a:r>
              <a:rPr lang="it-IT" altLang="it-IT" sz="28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piano di cura e assistenza</a:t>
            </a:r>
          </a:p>
        </p:txBody>
      </p:sp>
    </p:spTree>
    <p:extLst>
      <p:ext uri="{BB962C8B-B14F-4D97-AF65-F5344CB8AC3E}">
        <p14:creationId xmlns:p14="http://schemas.microsoft.com/office/powerpoint/2010/main" val="2243873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numero diapositiva 3">
            <a:extLst>
              <a:ext uri="{FF2B5EF4-FFF2-40B4-BE49-F238E27FC236}">
                <a16:creationId xmlns:a16="http://schemas.microsoft.com/office/drawing/2014/main" id="{18E2B612-15E5-473A-8F6C-E7ABE0BC00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93265D-D801-49A0-BD58-0CF13D5134E6}" type="slidenum">
              <a:rPr lang="en-US" altLang="it-IT">
                <a:latin typeface="Bookman Old Style" panose="02050604050505020204" pitchFamily="18" charset="0"/>
              </a:rPr>
              <a:pPr/>
              <a:t>24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B5A4460-EBB9-4262-A0B7-EB82846D6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solidFill>
                  <a:schemeClr val="accent2"/>
                </a:solidFill>
              </a:rPr>
              <a:t>Responsabile della cura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4DF2DED2-D788-4772-AAD4-7E9CF2E48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800" dirty="0"/>
              <a:t>Identificato</a:t>
            </a:r>
          </a:p>
          <a:p>
            <a:pPr eaLnBrk="1" hangingPunct="1"/>
            <a:r>
              <a:rPr lang="it-IT" altLang="it-IT" sz="2800" dirty="0"/>
              <a:t>Professionista qualificato</a:t>
            </a:r>
          </a:p>
          <a:p>
            <a:pPr eaLnBrk="1" hangingPunct="1"/>
            <a:r>
              <a:rPr lang="it-IT" altLang="it-IT" sz="2800" dirty="0"/>
              <a:t>Noto agli altri operatori (annotazione in cartella clinica)</a:t>
            </a:r>
          </a:p>
        </p:txBody>
      </p:sp>
    </p:spTree>
    <p:extLst>
      <p:ext uri="{BB962C8B-B14F-4D97-AF65-F5344CB8AC3E}">
        <p14:creationId xmlns:p14="http://schemas.microsoft.com/office/powerpoint/2010/main" val="1500816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numero diapositiva 3">
            <a:extLst>
              <a:ext uri="{FF2B5EF4-FFF2-40B4-BE49-F238E27FC236}">
                <a16:creationId xmlns:a16="http://schemas.microsoft.com/office/drawing/2014/main" id="{DFEEDF49-99CB-4854-B40B-3404DC628C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25DD26-2E3F-4B58-87BD-AB6A232960F5}" type="slidenum">
              <a:rPr lang="en-US" altLang="it-IT">
                <a:latin typeface="Bookman Old Style" panose="02050604050505020204" pitchFamily="18" charset="0"/>
              </a:rPr>
              <a:pPr/>
              <a:t>25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7651464-471D-470B-BEDC-89BEE191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>
                <a:solidFill>
                  <a:schemeClr val="accent2"/>
                </a:solidFill>
              </a:rPr>
              <a:t>Piano di cura/assistenza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E2B6309-2B85-4B0B-A28F-BFEAD164F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pianificazione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delle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cure è un </a:t>
            </a:r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processo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integrato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(COP.2.1)</a:t>
            </a:r>
          </a:p>
          <a:p>
            <a:pPr eaLnBrk="1" hangingPunct="1"/>
            <a:endParaRPr lang="en-US" altLang="it-IT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Documentato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entro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24 ore (COP.2.1)</a:t>
            </a:r>
          </a:p>
          <a:p>
            <a:pPr eaLnBrk="1" hangingPunct="1"/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</a:t>
            </a:r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unico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piano </a:t>
            </a:r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integrato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è </a:t>
            </a:r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preferibile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it-IT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intento</a:t>
            </a:r>
            <a:r>
              <a:rPr lang="en-US" alt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COP.2.1)</a:t>
            </a:r>
          </a:p>
          <a:p>
            <a:pPr eaLnBrk="1" hangingPunct="1">
              <a:buFontTx/>
              <a:buNone/>
            </a:pP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899624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numero diapositiva 3">
            <a:extLst>
              <a:ext uri="{FF2B5EF4-FFF2-40B4-BE49-F238E27FC236}">
                <a16:creationId xmlns:a16="http://schemas.microsoft.com/office/drawing/2014/main" id="{A2B16D87-AAB8-4854-9E6D-0B1902B212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79D977-C8EB-44B8-A197-00DBE186800E}" type="slidenum">
              <a:rPr lang="en-US" altLang="it-IT">
                <a:latin typeface="Bookman Old Style" panose="02050604050505020204" pitchFamily="18" charset="0"/>
              </a:rPr>
              <a:pPr/>
              <a:t>26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D2919D8-3B23-4095-B257-CC3E27B5D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>
                <a:solidFill>
                  <a:schemeClr val="accent2"/>
                </a:solidFill>
              </a:rPr>
              <a:t>Prescrizioni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mediche</a:t>
            </a:r>
            <a:endParaRPr lang="en-US" altLang="it-IT" dirty="0">
              <a:solidFill>
                <a:schemeClr val="accent2"/>
              </a:solidFill>
            </a:endParaRP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81081258-C945-47FC-9143-C4D396BFD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4124" y="1855788"/>
            <a:ext cx="9494136" cy="5002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it-IT" sz="2800" dirty="0" err="1"/>
              <a:t>Nell’apposito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spazio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della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cartella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clinica</a:t>
            </a:r>
            <a:r>
              <a:rPr lang="en-US" altLang="it-IT" sz="2800" dirty="0"/>
              <a:t> (COP.2.2#3)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t-IT" sz="2800" dirty="0"/>
              <a:t>Da </a:t>
            </a:r>
            <a:r>
              <a:rPr lang="en-US" altLang="it-IT" sz="2800" dirty="0" err="1"/>
              <a:t>soggetti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autorizzati</a:t>
            </a:r>
            <a:r>
              <a:rPr lang="en-US" altLang="it-IT" sz="2800" dirty="0"/>
              <a:t> (COP.2.2#3)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t-IT" sz="2800" dirty="0" err="1">
                <a:solidFill>
                  <a:schemeClr val="accent2"/>
                </a:solidFill>
              </a:rPr>
              <a:t>Razionale</a:t>
            </a:r>
            <a:r>
              <a:rPr lang="en-US" altLang="it-IT" sz="2800" dirty="0">
                <a:solidFill>
                  <a:schemeClr val="accent2"/>
                </a:solidFill>
              </a:rPr>
              <a:t> </a:t>
            </a:r>
            <a:r>
              <a:rPr lang="en-US" altLang="it-IT" sz="2800" dirty="0" err="1">
                <a:solidFill>
                  <a:schemeClr val="accent2"/>
                </a:solidFill>
              </a:rPr>
              <a:t>esami</a:t>
            </a:r>
            <a:r>
              <a:rPr lang="en-US" altLang="it-IT" sz="2800" dirty="0">
                <a:solidFill>
                  <a:schemeClr val="accent2"/>
                </a:solidFill>
              </a:rPr>
              <a:t> </a:t>
            </a:r>
            <a:r>
              <a:rPr lang="en-US" altLang="it-IT" sz="2800" dirty="0" err="1">
                <a:solidFill>
                  <a:schemeClr val="accent2"/>
                </a:solidFill>
              </a:rPr>
              <a:t>laboratorio</a:t>
            </a:r>
            <a:r>
              <a:rPr lang="en-US" altLang="it-IT" sz="2800" dirty="0">
                <a:solidFill>
                  <a:schemeClr val="accent2"/>
                </a:solidFill>
              </a:rPr>
              <a:t> e </a:t>
            </a:r>
            <a:r>
              <a:rPr lang="en-US" altLang="it-IT" sz="2800" dirty="0" err="1">
                <a:solidFill>
                  <a:schemeClr val="accent2"/>
                </a:solidFill>
              </a:rPr>
              <a:t>strumentali</a:t>
            </a:r>
            <a:r>
              <a:rPr lang="en-US" altLang="it-IT" sz="2800" dirty="0"/>
              <a:t> (COP.2.2#2)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t-IT" sz="2800" dirty="0" err="1"/>
              <a:t>Prescrizioni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verbali</a:t>
            </a:r>
            <a:r>
              <a:rPr lang="en-US" altLang="it-IT" sz="2800" dirty="0"/>
              <a:t> o </a:t>
            </a:r>
            <a:r>
              <a:rPr lang="en-US" altLang="it-IT" sz="2800" dirty="0" err="1"/>
              <a:t>telefoniche</a:t>
            </a:r>
            <a:r>
              <a:rPr lang="en-US" altLang="it-IT" sz="2800" dirty="0"/>
              <a:t> (</a:t>
            </a:r>
            <a:r>
              <a:rPr lang="en-US" altLang="it-IT" sz="2800" dirty="0">
                <a:solidFill>
                  <a:schemeClr val="accent2"/>
                </a:solidFill>
              </a:rPr>
              <a:t>IPSG#2</a:t>
            </a:r>
            <a:r>
              <a:rPr lang="en-US" altLang="it-IT" sz="2800" dirty="0"/>
              <a:t>) e texting (COP.2.2#5-6)</a:t>
            </a:r>
          </a:p>
          <a:p>
            <a:pPr eaLnBrk="1" hangingPunct="1">
              <a:lnSpc>
                <a:spcPct val="80000"/>
              </a:lnSpc>
            </a:pPr>
            <a:endParaRPr lang="en-US" altLang="it-IT" sz="2800" dirty="0"/>
          </a:p>
          <a:p>
            <a:pPr eaLnBrk="1" hangingPunct="1">
              <a:lnSpc>
                <a:spcPct val="80000"/>
              </a:lnSpc>
            </a:pPr>
            <a:r>
              <a:rPr lang="en-US" altLang="it-IT" sz="2800" b="1" dirty="0" err="1"/>
              <a:t>Farmaci</a:t>
            </a:r>
            <a:r>
              <a:rPr lang="en-US" altLang="it-IT" sz="2800" b="1" dirty="0"/>
              <a:t> </a:t>
            </a:r>
            <a:r>
              <a:rPr lang="en-US" altLang="it-IT" sz="2800" dirty="0"/>
              <a:t>(MMU.4): </a:t>
            </a:r>
            <a:r>
              <a:rPr lang="en-US" altLang="it-IT" sz="2800" dirty="0" err="1"/>
              <a:t>registrazione</a:t>
            </a:r>
            <a:r>
              <a:rPr lang="en-US" altLang="it-IT" sz="2800" dirty="0"/>
              <a:t> di </a:t>
            </a:r>
            <a:r>
              <a:rPr lang="en-US" altLang="it-IT" sz="2800" dirty="0" err="1"/>
              <a:t>tipologia</a:t>
            </a:r>
            <a:r>
              <a:rPr lang="en-US" altLang="it-IT" sz="2800" dirty="0"/>
              <a:t>, </a:t>
            </a:r>
            <a:r>
              <a:rPr lang="en-US" altLang="it-IT" sz="2800" dirty="0" err="1"/>
              <a:t>dosaggio</a:t>
            </a:r>
            <a:r>
              <a:rPr lang="en-US" altLang="it-IT" sz="2800" dirty="0"/>
              <a:t>, </a:t>
            </a:r>
            <a:r>
              <a:rPr lang="en-US" altLang="it-IT" sz="2800" dirty="0" err="1"/>
              <a:t>posologia</a:t>
            </a:r>
            <a:r>
              <a:rPr lang="en-US" altLang="it-IT" sz="2800" dirty="0"/>
              <a:t> e </a:t>
            </a:r>
            <a:r>
              <a:rPr lang="en-US" altLang="it-IT" sz="2800" dirty="0" err="1"/>
              <a:t>somministrazione</a:t>
            </a:r>
            <a:endParaRPr lang="en-US" altLang="it-IT" sz="2800" dirty="0"/>
          </a:p>
          <a:p>
            <a:pPr eaLnBrk="1" hangingPunct="1">
              <a:lnSpc>
                <a:spcPct val="80000"/>
              </a:lnSpc>
            </a:pPr>
            <a:r>
              <a:rPr lang="en-US" altLang="it-IT" sz="2800" b="1" dirty="0" err="1"/>
              <a:t>Dieta</a:t>
            </a:r>
            <a:r>
              <a:rPr lang="en-US" altLang="it-IT" sz="2800" dirty="0"/>
              <a:t> (COP.4): </a:t>
            </a:r>
            <a:r>
              <a:rPr lang="en-US" altLang="it-IT" sz="2800" dirty="0" err="1"/>
              <a:t>tutti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pazienti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hanno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un’annotazione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sul</a:t>
            </a:r>
            <a:r>
              <a:rPr lang="en-US" altLang="it-IT" sz="2800" dirty="0"/>
              <a:t> </a:t>
            </a:r>
            <a:r>
              <a:rPr lang="en-US" altLang="it-IT" sz="2800" dirty="0" err="1"/>
              <a:t>tipo</a:t>
            </a:r>
            <a:r>
              <a:rPr lang="en-US" altLang="it-IT" sz="2800" dirty="0"/>
              <a:t> di </a:t>
            </a:r>
            <a:r>
              <a:rPr lang="en-US" altLang="it-IT" sz="2800" dirty="0" err="1"/>
              <a:t>alimentazione</a:t>
            </a:r>
            <a:r>
              <a:rPr lang="en-US" altLang="it-IT" sz="2800" dirty="0"/>
              <a:t> in </a:t>
            </a:r>
            <a:r>
              <a:rPr lang="en-US" altLang="it-IT" sz="2800" dirty="0" err="1"/>
              <a:t>cartella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clinica</a:t>
            </a:r>
            <a:endParaRPr lang="en-US" altLang="it-IT" sz="2800" dirty="0"/>
          </a:p>
        </p:txBody>
      </p:sp>
    </p:spTree>
    <p:extLst>
      <p:ext uri="{BB962C8B-B14F-4D97-AF65-F5344CB8AC3E}">
        <p14:creationId xmlns:p14="http://schemas.microsoft.com/office/powerpoint/2010/main" val="421474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numero diapositiva 3">
            <a:extLst>
              <a:ext uri="{FF2B5EF4-FFF2-40B4-BE49-F238E27FC236}">
                <a16:creationId xmlns:a16="http://schemas.microsoft.com/office/drawing/2014/main" id="{A2B16D87-AAB8-4854-9E6D-0B1902B212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79D977-C8EB-44B8-A197-00DBE186800E}" type="slidenum">
              <a:rPr lang="en-US" altLang="it-IT">
                <a:latin typeface="Bookman Old Style" panose="02050604050505020204" pitchFamily="18" charset="0"/>
              </a:rPr>
              <a:pPr/>
              <a:t>27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D2919D8-3B23-4095-B257-CC3E27B5D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>
                <a:solidFill>
                  <a:schemeClr val="accent2"/>
                </a:solidFill>
              </a:rPr>
              <a:t>Altri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requisiti</a:t>
            </a:r>
            <a:endParaRPr lang="en-US" altLang="it-IT" dirty="0">
              <a:solidFill>
                <a:schemeClr val="accent2"/>
              </a:solidFill>
            </a:endParaRP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81081258-C945-47FC-9143-C4D396BFD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4124" y="1855788"/>
            <a:ext cx="9494136" cy="5002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it-IT" sz="2800" dirty="0"/>
              <a:t>Accesso/</a:t>
            </a:r>
            <a:r>
              <a:rPr lang="en-US" altLang="it-IT" sz="2800" dirty="0" err="1"/>
              <a:t>dimissione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dalle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aree</a:t>
            </a:r>
            <a:r>
              <a:rPr lang="en-US" altLang="it-IT" sz="2800" dirty="0"/>
              <a:t> intensive (ACC.2.3 e ACC..2.3.1)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t-IT" sz="2800" dirty="0" err="1"/>
              <a:t>Riconoscimento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precoce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dei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segni</a:t>
            </a:r>
            <a:r>
              <a:rPr lang="en-US" altLang="it-IT" sz="2800" dirty="0"/>
              <a:t> di </a:t>
            </a:r>
            <a:r>
              <a:rPr lang="en-US" altLang="it-IT" sz="2800" dirty="0" err="1"/>
              <a:t>deterioramento</a:t>
            </a:r>
            <a:r>
              <a:rPr lang="en-US" altLang="it-IT" sz="2800" dirty="0"/>
              <a:t> del </a:t>
            </a:r>
            <a:r>
              <a:rPr lang="en-US" altLang="it-IT" sz="2800" dirty="0" err="1"/>
              <a:t>paziente</a:t>
            </a:r>
            <a:r>
              <a:rPr lang="en-US" altLang="it-IT" sz="2800" dirty="0"/>
              <a:t> (COP.3.1)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t-IT" sz="2800" dirty="0" err="1"/>
              <a:t>Monitoraggio</a:t>
            </a:r>
            <a:r>
              <a:rPr lang="en-US" altLang="it-IT" sz="2800" dirty="0"/>
              <a:t> del </a:t>
            </a:r>
            <a:r>
              <a:rPr lang="en-US" altLang="it-IT" sz="2800" dirty="0" err="1"/>
              <a:t>paziente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sottoposto</a:t>
            </a:r>
            <a:r>
              <a:rPr lang="en-US" altLang="it-IT" sz="2800" dirty="0"/>
              <a:t> a </a:t>
            </a:r>
            <a:r>
              <a:rPr lang="en-US" altLang="it-IT" sz="2800" dirty="0" err="1"/>
              <a:t>trasfusione</a:t>
            </a:r>
            <a:r>
              <a:rPr lang="en-US" altLang="it-IT" sz="2800" dirty="0"/>
              <a:t> di </a:t>
            </a:r>
            <a:r>
              <a:rPr lang="en-US" altLang="it-IT" sz="2800" dirty="0" err="1"/>
              <a:t>sangue</a:t>
            </a:r>
            <a:r>
              <a:rPr lang="en-US" altLang="it-IT" sz="2800" dirty="0"/>
              <a:t> o </a:t>
            </a:r>
            <a:r>
              <a:rPr lang="en-US" altLang="it-IT" sz="2800" dirty="0" err="1"/>
              <a:t>emoderivati</a:t>
            </a:r>
            <a:r>
              <a:rPr lang="en-US" altLang="it-IT" sz="2800" dirty="0"/>
              <a:t> (COP.3.3)</a:t>
            </a:r>
          </a:p>
          <a:p>
            <a:pPr eaLnBrk="1" hangingPunct="1">
              <a:lnSpc>
                <a:spcPct val="80000"/>
              </a:lnSpc>
            </a:pPr>
            <a:endParaRPr lang="en-US" altLang="it-IT" sz="2800" dirty="0"/>
          </a:p>
        </p:txBody>
      </p:sp>
    </p:spTree>
    <p:extLst>
      <p:ext uri="{BB962C8B-B14F-4D97-AF65-F5344CB8AC3E}">
        <p14:creationId xmlns:p14="http://schemas.microsoft.com/office/powerpoint/2010/main" val="104629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numero diapositiva 3">
            <a:extLst>
              <a:ext uri="{FF2B5EF4-FFF2-40B4-BE49-F238E27FC236}">
                <a16:creationId xmlns:a16="http://schemas.microsoft.com/office/drawing/2014/main" id="{5646EB07-115F-415A-B909-DEAAA91AC9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D97C-9B7A-42DE-95E9-94002422F858}" type="slidenum">
              <a:rPr lang="en-US" altLang="it-IT">
                <a:latin typeface="Bookman Old Style" panose="02050604050505020204" pitchFamily="18" charset="0"/>
              </a:rPr>
              <a:pPr/>
              <a:t>28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EBA8732-CFC1-401D-A49B-644269190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>
                <a:solidFill>
                  <a:schemeClr val="accent2"/>
                </a:solidFill>
              </a:rPr>
              <a:t>Consenso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Informato</a:t>
            </a:r>
            <a:r>
              <a:rPr lang="en-US" altLang="it-IT" dirty="0">
                <a:solidFill>
                  <a:schemeClr val="accent2"/>
                </a:solidFill>
              </a:rPr>
              <a:t> (PFR)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92C31569-42E6-499F-AE37-3CFC2CF0C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2133084"/>
            <a:ext cx="9365157" cy="4894263"/>
          </a:xfrm>
        </p:spPr>
        <p:txBody>
          <a:bodyPr/>
          <a:lstStyle/>
          <a:p>
            <a:pPr marL="533400" indent="-533400"/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l’ottenimento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consenso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è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alt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politiche</a:t>
            </a:r>
            <a:r>
              <a:rPr lang="en-US" alt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procedure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(PFR.5.1)</a:t>
            </a:r>
          </a:p>
          <a:p>
            <a:pPr marL="533400" indent="-533400"/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Consenso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procedure </a:t>
            </a:r>
            <a:r>
              <a:rPr lang="en-US" alt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chirurgiche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US" alt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invasive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trasfusioni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anestesia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(PFR.5.2) e </a:t>
            </a:r>
            <a:r>
              <a:rPr lang="en-US" alt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ricerca</a:t>
            </a:r>
            <a:r>
              <a:rPr lang="en-US" alt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(GLD o HRP)</a:t>
            </a:r>
          </a:p>
          <a:p>
            <a:pPr marL="533400" indent="-533400"/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paziente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è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circa </a:t>
            </a:r>
            <a:r>
              <a:rPr lang="en-US" alt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rischi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benefici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</a:t>
            </a:r>
          </a:p>
          <a:p>
            <a:pPr marL="533400" indent="-533400"/>
            <a:endParaRPr lang="en-US" altLang="it-IT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r>
              <a:rPr lang="en-US" altLang="it-IT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</a:t>
            </a:r>
            <a:r>
              <a:rPr lang="en-US" altLang="it-IT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consenso</a:t>
            </a:r>
            <a:r>
              <a:rPr lang="en-US" altLang="it-IT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generale è un </a:t>
            </a:r>
            <a:r>
              <a:rPr lang="en-US" altLang="it-IT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opzione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(PFR.5):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informazione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rispetto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consenso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è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necessario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se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nella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cura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coinvolti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studenti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personale</a:t>
            </a:r>
            <a:r>
              <a:rPr lang="en-US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formazione</a:t>
            </a:r>
            <a:endParaRPr lang="en-US" alt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endParaRPr lang="en-US" alt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/>
            <a:endParaRPr lang="en-US" alt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4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numero diapositiva 3">
            <a:extLst>
              <a:ext uri="{FF2B5EF4-FFF2-40B4-BE49-F238E27FC236}">
                <a16:creationId xmlns:a16="http://schemas.microsoft.com/office/drawing/2014/main" id="{9DBAB845-1F8C-48CF-A459-570550D4F8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53711C-A871-49A3-A788-BCC51B78E2EE}" type="slidenum">
              <a:rPr lang="en-US" altLang="it-IT">
                <a:latin typeface="Bookman Old Style" panose="02050604050505020204" pitchFamily="18" charset="0"/>
              </a:rPr>
              <a:pPr/>
              <a:t>29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ABDC436-AF71-43C0-A490-E1ECA4D09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400">
                <a:solidFill>
                  <a:schemeClr val="accent2"/>
                </a:solidFill>
              </a:rPr>
              <a:t>Intervento Chirurgico in Paziente Corretto, con procedura Corretta, in Parte del Corpo corretta (IPSG#4)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18C182F-755F-43E4-8AA0-1D64C1C50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marcatura del sito chirurgico;</a:t>
            </a:r>
          </a:p>
          <a:p>
            <a:pPr eaLnBrk="1" hangingPunct="1"/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processo di verifica preoperatoria;</a:t>
            </a:r>
          </a:p>
          <a:p>
            <a:pPr eaLnBrk="1" hangingPunct="1"/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time-out,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out</a:t>
            </a:r>
          </a:p>
          <a:p>
            <a:pPr eaLnBrk="1" hangingPunct="1"/>
            <a:endParaRPr lang="it-IT" alt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Documentazione del processo tramite uso di check list</a:t>
            </a:r>
          </a:p>
        </p:txBody>
      </p:sp>
    </p:spTree>
    <p:extLst>
      <p:ext uri="{BB962C8B-B14F-4D97-AF65-F5344CB8AC3E}">
        <p14:creationId xmlns:p14="http://schemas.microsoft.com/office/powerpoint/2010/main" val="382850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3">
            <a:extLst>
              <a:ext uri="{FF2B5EF4-FFF2-40B4-BE49-F238E27FC236}">
                <a16:creationId xmlns:a16="http://schemas.microsoft.com/office/drawing/2014/main" id="{77A0715C-0F18-4ADC-BAF8-797E116854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E3ED431-9FF3-434F-A2C7-15FE3597E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>
                <a:solidFill>
                  <a:schemeClr val="accent2"/>
                </a:solidFill>
              </a:rPr>
              <a:t>Il Primo Standard Joint Commission sulla Cartella Clinica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54F9E09-452D-4F16-A14E-9F0C71870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0450" y="1743074"/>
            <a:ext cx="8229600" cy="4792405"/>
          </a:xfrm>
          <a:noFill/>
        </p:spPr>
        <p:txBody>
          <a:bodyPr>
            <a:normAutofit fontScale="92500" lnSpcReduction="10000"/>
          </a:bodyPr>
          <a:lstStyle/>
          <a:p>
            <a:pPr marL="182563" indent="-182563" algn="just"/>
            <a:r>
              <a:rPr lang="it-IT" altLang="it-IT" sz="1400" dirty="0"/>
              <a:t>Devono essere compilate cartelle </a:t>
            </a:r>
            <a:r>
              <a:rPr lang="it-IT" altLang="it-IT" sz="1400" b="1" dirty="0"/>
              <a:t>accurate</a:t>
            </a:r>
            <a:r>
              <a:rPr lang="it-IT" altLang="it-IT" sz="1400" dirty="0"/>
              <a:t> e </a:t>
            </a:r>
            <a:r>
              <a:rPr lang="it-IT" altLang="it-IT" sz="1400" b="1" dirty="0"/>
              <a:t>complete</a:t>
            </a:r>
            <a:r>
              <a:rPr lang="it-IT" altLang="it-IT" sz="1400" dirty="0"/>
              <a:t> per ogni paziente;</a:t>
            </a:r>
          </a:p>
          <a:p>
            <a:pPr marL="182563" indent="-182563" algn="just"/>
            <a:r>
              <a:rPr lang="it-IT" altLang="it-IT" sz="1400" dirty="0"/>
              <a:t>devono essere </a:t>
            </a:r>
            <a:r>
              <a:rPr lang="it-IT" altLang="it-IT" sz="1400" b="1" dirty="0"/>
              <a:t>archiviate in maniera accessibile</a:t>
            </a:r>
            <a:r>
              <a:rPr lang="it-IT" altLang="it-IT" sz="1400" dirty="0"/>
              <a:t> in ospedale;</a:t>
            </a:r>
          </a:p>
          <a:p>
            <a:pPr marL="182563" indent="-182563" algn="just"/>
            <a:r>
              <a:rPr lang="it-IT" altLang="it-IT" sz="1400" dirty="0"/>
              <a:t>una cartella completa contiene:</a:t>
            </a:r>
          </a:p>
          <a:p>
            <a:pPr marL="182563" indent="-182563" algn="just">
              <a:buNone/>
            </a:pPr>
            <a:r>
              <a:rPr lang="it-IT" altLang="it-IT" sz="1400" dirty="0"/>
              <a:t>	- dati d’identificazione,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sintomi,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storia personale e familiare,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storia della presente malattia,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esame obiettivo,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esami particolari come consulenze,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esami di laboratorio, raggi X o altro;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diagnosi presunta o in corso;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trattamento medico o chirurgico;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referti anatomopatologici;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annotazioni di diario,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diagnosi finale;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condizioni alla dimissione;</a:t>
            </a:r>
          </a:p>
          <a:p>
            <a:pPr marL="182563" indent="-182563" algn="just">
              <a:lnSpc>
                <a:spcPct val="50000"/>
              </a:lnSpc>
              <a:buNone/>
            </a:pPr>
            <a:r>
              <a:rPr lang="it-IT" altLang="it-IT" sz="1400" dirty="0"/>
              <a:t>	- </a:t>
            </a:r>
            <a:r>
              <a:rPr lang="it-IT" altLang="it-IT" sz="1400" dirty="0" err="1"/>
              <a:t>follow</a:t>
            </a:r>
            <a:r>
              <a:rPr lang="it-IT" altLang="it-IT" sz="1400" dirty="0"/>
              <a:t> up e, in caso di morte, risultati autoptici.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66BAC2B7-DBD2-40C9-9CD3-4829702CB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0378" y="5797809"/>
            <a:ext cx="2663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charset="0"/>
              </a:rPr>
              <a:t>1918</a:t>
            </a:r>
          </a:p>
        </p:txBody>
      </p:sp>
    </p:spTree>
    <p:extLst>
      <p:ext uri="{BB962C8B-B14F-4D97-AF65-F5344CB8AC3E}">
        <p14:creationId xmlns:p14="http://schemas.microsoft.com/office/powerpoint/2010/main" val="4121356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numero diapositiva 3">
            <a:extLst>
              <a:ext uri="{FF2B5EF4-FFF2-40B4-BE49-F238E27FC236}">
                <a16:creationId xmlns:a16="http://schemas.microsoft.com/office/drawing/2014/main" id="{DECFE4C3-EA11-46B7-A8B3-8BBB3A9E6D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1A2091-C9C6-408E-AC73-386C0F135D7B}" type="slidenum">
              <a:rPr lang="en-US" altLang="it-IT">
                <a:latin typeface="Bookman Old Style" panose="02050604050505020204" pitchFamily="18" charset="0"/>
              </a:rPr>
              <a:pPr/>
              <a:t>30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A18B9FA-2D33-4780-8906-822CB5D58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>
                <a:solidFill>
                  <a:schemeClr val="accent2"/>
                </a:solidFill>
              </a:rPr>
              <a:t>Trattamento chirurgico e anestesiologico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B2DA6B34-4664-4363-8BBD-E3649C82B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0" y="1855788"/>
            <a:ext cx="7562850" cy="4525962"/>
          </a:xfrm>
        </p:spPr>
        <p:txBody>
          <a:bodyPr>
            <a:normAutofit fontScale="92500"/>
          </a:bodyPr>
          <a:lstStyle/>
          <a:p>
            <a:r>
              <a:rPr lang="en-US" altLang="it-IT" sz="2800" dirty="0" err="1"/>
              <a:t>Valutazione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medica</a:t>
            </a:r>
            <a:r>
              <a:rPr lang="en-US" altLang="it-IT" sz="2800" dirty="0"/>
              <a:t> (AOP.1.3) pre-</a:t>
            </a:r>
            <a:r>
              <a:rPr lang="en-US" altLang="it-IT" sz="2800" dirty="0" err="1"/>
              <a:t>intervento</a:t>
            </a:r>
            <a:endParaRPr lang="en-US" altLang="it-IT" sz="2800" dirty="0"/>
          </a:p>
          <a:p>
            <a:pPr eaLnBrk="1" hangingPunct="1">
              <a:lnSpc>
                <a:spcPct val="90000"/>
              </a:lnSpc>
            </a:pPr>
            <a:r>
              <a:rPr lang="en-US" altLang="it-IT" sz="2800" dirty="0"/>
              <a:t>Il </a:t>
            </a:r>
            <a:r>
              <a:rPr lang="en-US" altLang="it-IT" sz="2800" dirty="0" err="1"/>
              <a:t>trattamento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anestesiologico</a:t>
            </a:r>
            <a:r>
              <a:rPr lang="en-US" altLang="it-IT" sz="2800" dirty="0"/>
              <a:t> (ASC.5), </a:t>
            </a:r>
            <a:r>
              <a:rPr lang="en-US" altLang="it-IT" sz="2800" dirty="0" err="1"/>
              <a:t>chirurgico</a:t>
            </a:r>
            <a:r>
              <a:rPr lang="en-US" altLang="it-IT" sz="2800" dirty="0"/>
              <a:t> (ASC.7) e post-</a:t>
            </a:r>
            <a:r>
              <a:rPr lang="en-US" altLang="it-IT" sz="2800" dirty="0" err="1"/>
              <a:t>operatorio</a:t>
            </a:r>
            <a:r>
              <a:rPr lang="en-US" altLang="it-IT" sz="2800" dirty="0"/>
              <a:t> (ASC.7.3)  è </a:t>
            </a:r>
            <a:r>
              <a:rPr lang="en-US" altLang="it-IT" sz="2800" b="1" dirty="0" err="1"/>
              <a:t>pianificato</a:t>
            </a:r>
            <a:endParaRPr lang="en-US" altLang="it-IT" sz="2800" b="1" dirty="0"/>
          </a:p>
          <a:p>
            <a:pPr eaLnBrk="1" hangingPunct="1">
              <a:lnSpc>
                <a:spcPct val="90000"/>
              </a:lnSpc>
            </a:pPr>
            <a:r>
              <a:rPr lang="en-US" altLang="it-IT" sz="2800" dirty="0"/>
              <a:t>Lo </a:t>
            </a:r>
            <a:r>
              <a:rPr lang="en-US" altLang="it-IT" sz="2800" dirty="0" err="1"/>
              <a:t>stato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fisiologico</a:t>
            </a:r>
            <a:r>
              <a:rPr lang="en-US" altLang="it-IT" sz="2800" dirty="0"/>
              <a:t> del </a:t>
            </a:r>
            <a:r>
              <a:rPr lang="en-US" altLang="it-IT" sz="2800" dirty="0" err="1"/>
              <a:t>paziente</a:t>
            </a:r>
            <a:r>
              <a:rPr lang="en-US" altLang="it-IT" sz="2800" dirty="0"/>
              <a:t> è </a:t>
            </a:r>
            <a:r>
              <a:rPr lang="en-US" altLang="it-IT" sz="2800" b="1" dirty="0" err="1"/>
              <a:t>monitorato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durante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l’anestesia</a:t>
            </a:r>
            <a:r>
              <a:rPr lang="en-US" altLang="it-IT" sz="2800" dirty="0"/>
              <a:t> (ASC.6)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800" dirty="0"/>
              <a:t>Il </a:t>
            </a:r>
            <a:r>
              <a:rPr lang="en-US" altLang="it-IT" sz="2800" dirty="0" err="1"/>
              <a:t>monitoraggio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durante</a:t>
            </a:r>
            <a:r>
              <a:rPr lang="en-US" altLang="it-IT" sz="2800" dirty="0"/>
              <a:t> la </a:t>
            </a:r>
            <a:r>
              <a:rPr lang="en-US" altLang="it-IT" sz="2800" b="1" dirty="0" err="1"/>
              <a:t>fase</a:t>
            </a:r>
            <a:r>
              <a:rPr lang="en-US" altLang="it-IT" sz="2800" b="1" dirty="0"/>
              <a:t> di </a:t>
            </a:r>
            <a:r>
              <a:rPr lang="en-US" altLang="it-IT" sz="2800" b="1" dirty="0" err="1"/>
              <a:t>risveglio</a:t>
            </a:r>
            <a:r>
              <a:rPr lang="en-US" altLang="it-IT" sz="2800" b="1" dirty="0"/>
              <a:t> post-</a:t>
            </a:r>
            <a:r>
              <a:rPr lang="en-US" altLang="it-IT" sz="2800" b="1" dirty="0" err="1"/>
              <a:t>anestesia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viene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registrato</a:t>
            </a:r>
            <a:r>
              <a:rPr lang="en-US" altLang="it-IT" sz="2800" dirty="0"/>
              <a:t> in </a:t>
            </a:r>
            <a:r>
              <a:rPr lang="en-US" altLang="it-IT" sz="2800" dirty="0" err="1"/>
              <a:t>cartella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clinica</a:t>
            </a:r>
            <a:r>
              <a:rPr lang="en-US" altLang="it-IT" sz="2800" dirty="0"/>
              <a:t> (ASC.6.1#2)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800" dirty="0" err="1"/>
              <a:t>L’inizio</a:t>
            </a:r>
            <a:r>
              <a:rPr lang="en-US" altLang="it-IT" sz="2800" dirty="0"/>
              <a:t> e la fine del</a:t>
            </a:r>
            <a:r>
              <a:rPr lang="en-US" altLang="it-IT" sz="2800" b="1" dirty="0"/>
              <a:t> </a:t>
            </a:r>
            <a:r>
              <a:rPr lang="en-US" altLang="it-IT" sz="2800" b="1" dirty="0" err="1"/>
              <a:t>risveglio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sono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registrate</a:t>
            </a:r>
            <a:r>
              <a:rPr lang="en-US" altLang="it-IT" sz="2800" dirty="0"/>
              <a:t> (ASC.6.1#4)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800" dirty="0" err="1"/>
              <a:t>Gestione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dei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dispositivi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impiantabili</a:t>
            </a:r>
            <a:r>
              <a:rPr lang="en-US" altLang="it-IT" sz="2800" dirty="0"/>
              <a:t> (ASC.7.4)</a:t>
            </a:r>
          </a:p>
        </p:txBody>
      </p:sp>
    </p:spTree>
    <p:extLst>
      <p:ext uri="{BB962C8B-B14F-4D97-AF65-F5344CB8AC3E}">
        <p14:creationId xmlns:p14="http://schemas.microsoft.com/office/powerpoint/2010/main" val="8147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numero diapositiva 3">
            <a:extLst>
              <a:ext uri="{FF2B5EF4-FFF2-40B4-BE49-F238E27FC236}">
                <a16:creationId xmlns:a16="http://schemas.microsoft.com/office/drawing/2014/main" id="{E97DE341-59FB-46FD-BFBF-75F29BB3A1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970796-FCD8-427E-AD5A-1B6B01980542}" type="slidenum">
              <a:rPr lang="en-US" altLang="it-IT">
                <a:latin typeface="Bookman Old Style" panose="02050604050505020204" pitchFamily="18" charset="0"/>
              </a:rPr>
              <a:pPr/>
              <a:t>31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D68DA6C-3ED0-4972-8F2D-499DEA4BC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>
                <a:solidFill>
                  <a:schemeClr val="accent2"/>
                </a:solidFill>
              </a:rPr>
              <a:t>ASC.7.2 – Atto operatorio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09894574-1AC5-4CEE-8163-641918273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0" y="1855788"/>
            <a:ext cx="756285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Diagnosi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post-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operatoria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chirurgica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chirurgica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Accertamenti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operatori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Complicanze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quantità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sangue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trasfuso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Eventuali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prelievi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campioni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Data,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firma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chirurgo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Disponibile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prima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paziente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sia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trasferito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altro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livello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cura</a:t>
            </a:r>
            <a:endParaRPr lang="en-US" altLang="it-IT" sz="24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numero diapositiva 3">
            <a:extLst>
              <a:ext uri="{FF2B5EF4-FFF2-40B4-BE49-F238E27FC236}">
                <a16:creationId xmlns:a16="http://schemas.microsoft.com/office/drawing/2014/main" id="{AB73378B-C027-4E39-A0B9-9C69BDC814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0F5A22-FD0A-4842-8467-076BCDC648F2}" type="slidenum">
              <a:rPr lang="en-US" altLang="it-IT">
                <a:latin typeface="Bookman Old Style" panose="02050604050505020204" pitchFamily="18" charset="0"/>
              </a:rPr>
              <a:pPr/>
              <a:t>32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4015722-878B-4AED-AE35-E6AB8EF34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>
                <a:solidFill>
                  <a:schemeClr val="accent2"/>
                </a:solidFill>
              </a:rPr>
              <a:t>Farmaci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78A287DB-368F-4614-8C04-6337A87BF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00214"/>
            <a:ext cx="7772400" cy="46815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Terapia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prima del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ricovero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(MMU.4)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Revisione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prescrizione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(MMU.5.1)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Somministrazione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registrata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ogni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 (MMU.4.3)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Farmaci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casa (MMU.6.2)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Autosomministrazione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(MMU.6.2)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Effetti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avversi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documentare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da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segnalare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(MMU.7)</a:t>
            </a:r>
          </a:p>
        </p:txBody>
      </p:sp>
    </p:spTree>
    <p:extLst>
      <p:ext uri="{BB962C8B-B14F-4D97-AF65-F5344CB8AC3E}">
        <p14:creationId xmlns:p14="http://schemas.microsoft.com/office/powerpoint/2010/main" val="707024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numero diapositiva 3">
            <a:extLst>
              <a:ext uri="{FF2B5EF4-FFF2-40B4-BE49-F238E27FC236}">
                <a16:creationId xmlns:a16="http://schemas.microsoft.com/office/drawing/2014/main" id="{4E793177-EFC6-442B-A280-14EC883D9F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45ACE0-1B47-4FBB-821E-58488E6213AC}" type="slidenum">
              <a:rPr lang="en-US" altLang="it-IT">
                <a:latin typeface="Bookman Old Style" panose="02050604050505020204" pitchFamily="18" charset="0"/>
              </a:rPr>
              <a:pPr/>
              <a:t>33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54AA948-70EB-455D-8E42-98D6ACF6A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Trasferimenti o dimissioni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477D67F-6C3E-42EB-876F-231A5DCBD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905000"/>
            <a:ext cx="7391400" cy="4114800"/>
          </a:xfrm>
        </p:spPr>
        <p:txBody>
          <a:bodyPr/>
          <a:lstStyle/>
          <a:p>
            <a:pPr marL="533400" indent="-533400"/>
            <a:r>
              <a:rPr lang="en-US" altLang="it-IT" sz="2800" dirty="0" err="1"/>
              <a:t>Trasferimenti</a:t>
            </a:r>
            <a:endParaRPr lang="en-US" altLang="it-IT" sz="2800" dirty="0"/>
          </a:p>
          <a:p>
            <a:pPr marL="1104900" lvl="1" indent="-457200"/>
            <a:r>
              <a:rPr lang="en-US" altLang="it-IT" sz="2400" dirty="0" err="1"/>
              <a:t>interni</a:t>
            </a:r>
            <a:r>
              <a:rPr lang="en-US" altLang="it-IT" sz="2400" dirty="0"/>
              <a:t> (ACC.3.2)</a:t>
            </a:r>
          </a:p>
          <a:p>
            <a:pPr marL="1104900" lvl="1" indent="-457200"/>
            <a:r>
              <a:rPr lang="en-US" altLang="it-IT" sz="2400" dirty="0" err="1"/>
              <a:t>esterni</a:t>
            </a:r>
            <a:r>
              <a:rPr lang="en-US" altLang="it-IT" sz="2400" dirty="0"/>
              <a:t> (ACC.5.2 e %.3)</a:t>
            </a:r>
          </a:p>
          <a:p>
            <a:pPr marL="1104900" lvl="1" indent="-457200">
              <a:buNone/>
            </a:pPr>
            <a:endParaRPr lang="en-US" altLang="it-IT" sz="2400" dirty="0"/>
          </a:p>
          <a:p>
            <a:pPr marL="533400" indent="-533400"/>
            <a:r>
              <a:rPr lang="en-US" altLang="it-IT" sz="2800" dirty="0" err="1"/>
              <a:t>Dimissioni</a:t>
            </a:r>
            <a:r>
              <a:rPr lang="en-US" altLang="it-IT" sz="2800" dirty="0"/>
              <a:t> (ACC.4.3)</a:t>
            </a:r>
          </a:p>
          <a:p>
            <a:pPr marL="533400" indent="-533400"/>
            <a:r>
              <a:rPr lang="en-US" altLang="it-IT" sz="2800" dirty="0" err="1"/>
              <a:t>Pazienti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ambulatoriali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cronici</a:t>
            </a:r>
            <a:r>
              <a:rPr lang="en-US" altLang="it-IT" sz="2800" dirty="0"/>
              <a:t> (ACC.4.4)</a:t>
            </a:r>
          </a:p>
          <a:p>
            <a:pPr marL="533400" indent="-533400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542378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3">
            <a:extLst>
              <a:ext uri="{FF2B5EF4-FFF2-40B4-BE49-F238E27FC236}">
                <a16:creationId xmlns:a16="http://schemas.microsoft.com/office/drawing/2014/main" id="{D577D770-3232-4505-8493-F18A461DA3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93080D-3560-47BF-862B-3A490FA20111}" type="slidenum">
              <a:rPr lang="en-US" altLang="it-IT">
                <a:latin typeface="Bookman Old Style" panose="02050604050505020204" pitchFamily="18" charset="0"/>
              </a:rPr>
              <a:pPr/>
              <a:t>34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F2EE9E8-185B-4E9D-BC27-5811328DB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>
                <a:solidFill>
                  <a:schemeClr val="accent2"/>
                </a:solidFill>
              </a:rPr>
              <a:t>Trasferimenti interni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A43342A-64FF-4060-B49D-FDB27E1C8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905000"/>
            <a:ext cx="8305800" cy="4114800"/>
          </a:xfrm>
        </p:spPr>
        <p:txBody>
          <a:bodyPr/>
          <a:lstStyle/>
          <a:p>
            <a:pPr marL="533400" indent="-533400"/>
            <a:r>
              <a:rPr lang="en-US" altLang="it-IT"/>
              <a:t>Informazioni trasferite insieme al paziente</a:t>
            </a:r>
          </a:p>
          <a:p>
            <a:pPr marL="533400" indent="-533400"/>
            <a:r>
              <a:rPr lang="en-US" altLang="it-IT"/>
              <a:t>motivo del ricovero.</a:t>
            </a:r>
          </a:p>
          <a:p>
            <a:pPr marL="533400" indent="-533400"/>
            <a:r>
              <a:rPr lang="en-US" altLang="it-IT"/>
              <a:t>i riscontri e gli accertamenti significativi.</a:t>
            </a:r>
          </a:p>
          <a:p>
            <a:pPr marL="533400" indent="-533400"/>
            <a:r>
              <a:rPr lang="en-US" altLang="it-IT"/>
              <a:t>le diagnosi</a:t>
            </a:r>
          </a:p>
          <a:p>
            <a:pPr marL="533400" indent="-533400"/>
            <a:r>
              <a:rPr lang="en-US" altLang="it-IT"/>
              <a:t>le procedure eseguite</a:t>
            </a:r>
          </a:p>
          <a:p>
            <a:pPr marL="533400" indent="-533400"/>
            <a:r>
              <a:rPr lang="en-US" altLang="it-IT"/>
              <a:t>la terapia farmacologica e le altre terapie</a:t>
            </a:r>
          </a:p>
          <a:p>
            <a:pPr marL="533400" indent="-533400"/>
            <a:r>
              <a:rPr lang="en-US" altLang="it-IT"/>
              <a:t>le condizioni del paziente al trasferimento</a:t>
            </a:r>
          </a:p>
        </p:txBody>
      </p:sp>
    </p:spTree>
    <p:extLst>
      <p:ext uri="{BB962C8B-B14F-4D97-AF65-F5344CB8AC3E}">
        <p14:creationId xmlns:p14="http://schemas.microsoft.com/office/powerpoint/2010/main" val="2542421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numero diapositiva 3">
            <a:extLst>
              <a:ext uri="{FF2B5EF4-FFF2-40B4-BE49-F238E27FC236}">
                <a16:creationId xmlns:a16="http://schemas.microsoft.com/office/drawing/2014/main" id="{22FD9D3C-9EDF-43E0-B474-739307DCBC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A0B47E-C7AF-4D32-804E-514444D9FC67}" type="slidenum">
              <a:rPr lang="en-US" altLang="it-IT">
                <a:latin typeface="Bookman Old Style" panose="02050604050505020204" pitchFamily="18" charset="0"/>
              </a:rPr>
              <a:pPr/>
              <a:t>35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88FB38D-1139-4A07-AC5D-70DEE3475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solidFill>
                  <a:schemeClr val="accent2"/>
                </a:solidFill>
              </a:rPr>
              <a:t>Trasferimenti esterni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121694-817A-4B8E-89A3-7C8A639DE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Copia della lettera di dimissione</a:t>
            </a:r>
          </a:p>
          <a:p>
            <a:pPr eaLnBrk="1" hangingPunct="1">
              <a:buFontTx/>
              <a:buNone/>
            </a:pPr>
            <a:endParaRPr lang="it-IT" altLang="it-IT" dirty="0"/>
          </a:p>
          <a:p>
            <a:pPr marL="0" indent="0" eaLnBrk="1" hangingPunct="1">
              <a:buNone/>
            </a:pPr>
            <a:r>
              <a:rPr lang="it-IT" altLang="it-IT" dirty="0"/>
              <a:t>stato di salute</a:t>
            </a:r>
          </a:p>
          <a:p>
            <a:pPr eaLnBrk="1" hangingPunct="1"/>
            <a:r>
              <a:rPr lang="it-IT" altLang="it-IT" dirty="0"/>
              <a:t>Trattamenti/procedure eseguiti</a:t>
            </a:r>
          </a:p>
          <a:p>
            <a:pPr eaLnBrk="1" hangingPunct="1"/>
            <a:r>
              <a:rPr lang="it-IT" altLang="it-IT" dirty="0"/>
              <a:t>Bisogni di assistenza</a:t>
            </a:r>
          </a:p>
          <a:p>
            <a:pPr eaLnBrk="1" hangingPunct="1"/>
            <a:endParaRPr lang="it-IT" altLang="it-IT" dirty="0"/>
          </a:p>
          <a:p>
            <a:pPr eaLnBrk="1" hangingPunct="1"/>
            <a:r>
              <a:rPr lang="it-IT" altLang="it-IT" dirty="0"/>
              <a:t>Nome dell’organizzazione ricevente e del medico con cui si è deciso il trasferimento</a:t>
            </a:r>
          </a:p>
        </p:txBody>
      </p:sp>
    </p:spTree>
    <p:extLst>
      <p:ext uri="{BB962C8B-B14F-4D97-AF65-F5344CB8AC3E}">
        <p14:creationId xmlns:p14="http://schemas.microsoft.com/office/powerpoint/2010/main" val="1991495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numero diapositiva 3">
            <a:extLst>
              <a:ext uri="{FF2B5EF4-FFF2-40B4-BE49-F238E27FC236}">
                <a16:creationId xmlns:a16="http://schemas.microsoft.com/office/drawing/2014/main" id="{C6019769-0A88-458C-8F40-CD62FEFC8E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170DBF-F6A0-461C-9F81-3BEA78B9FD58}" type="slidenum">
              <a:rPr lang="en-US" altLang="it-IT">
                <a:latin typeface="Bookman Old Style" panose="02050604050505020204" pitchFamily="18" charset="0"/>
              </a:rPr>
              <a:pPr/>
              <a:t>36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03E6718-5851-4F90-BCF8-81558A8EF9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200">
                <a:solidFill>
                  <a:schemeClr val="accent2"/>
                </a:solidFill>
              </a:rPr>
              <a:t>ACC.3.2 – Lettera di dimissione (1)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7EE87D22-462C-4729-9F81-02C07E529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1855788"/>
            <a:ext cx="874522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lettera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dimissione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redatta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tutti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pazienti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ricoverati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 eaLnBrk="1" hangingPunct="1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inserita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cartella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consegnata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paziente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non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conosciuto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referente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cure o follow-up</a:t>
            </a:r>
          </a:p>
          <a:p>
            <a:pPr lvl="1" eaLnBrk="1" hangingPunct="1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Redatta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rispetto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requisiti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contenuto</a:t>
            </a:r>
            <a:endParaRPr lang="en-US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Resa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disponibile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professionista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referente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delle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cure </a:t>
            </a:r>
            <a:r>
              <a:rPr lang="en-US" altLang="it-IT" sz="24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follow-up</a:t>
            </a:r>
            <a:endParaRPr lang="en-US" altLang="it-IT" sz="24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numero diapositiva 3">
            <a:extLst>
              <a:ext uri="{FF2B5EF4-FFF2-40B4-BE49-F238E27FC236}">
                <a16:creationId xmlns:a16="http://schemas.microsoft.com/office/drawing/2014/main" id="{EA01CF3B-A8B9-431B-84B3-A6518FFE1B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D5C5C-E46A-4A74-86BD-1F709A319566}" type="slidenum">
              <a:rPr lang="en-US" altLang="it-IT">
                <a:latin typeface="Bookman Old Style" panose="02050604050505020204" pitchFamily="18" charset="0"/>
              </a:rPr>
              <a:pPr/>
              <a:t>37</a:t>
            </a:fld>
            <a:endParaRPr lang="en-US" altLang="it-IT">
              <a:latin typeface="Bookman Old Style" panose="020506040505050202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5FF7DA3-3CF0-44F9-8D33-458A0C1EB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200">
                <a:solidFill>
                  <a:schemeClr val="accent2"/>
                </a:solidFill>
              </a:rPr>
              <a:t>ACC.3.2 – Lettera di dimissione (2)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5BC9CB52-BC49-4758-85FA-466E633D3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0" y="1855788"/>
            <a:ext cx="7562850" cy="45259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it-IT" sz="2800"/>
              <a:t>Motivo del ricovero</a:t>
            </a:r>
          </a:p>
          <a:p>
            <a:pPr marL="609600" indent="-609600">
              <a:buFontTx/>
              <a:buAutoNum type="arabicPeriod"/>
            </a:pPr>
            <a:r>
              <a:rPr lang="en-US" altLang="it-IT" sz="2800"/>
              <a:t>Accertamenti</a:t>
            </a:r>
          </a:p>
          <a:p>
            <a:pPr marL="609600" indent="-609600">
              <a:buFontTx/>
              <a:buAutoNum type="arabicPeriod"/>
            </a:pPr>
            <a:r>
              <a:rPr lang="en-US" altLang="it-IT" sz="2800"/>
              <a:t>Diagnosi</a:t>
            </a:r>
          </a:p>
          <a:p>
            <a:pPr marL="609600" indent="-609600">
              <a:buFontTx/>
              <a:buAutoNum type="arabicPeriod"/>
            </a:pPr>
            <a:r>
              <a:rPr lang="en-US" altLang="it-IT" sz="2800"/>
              <a:t>Procedure eseguite</a:t>
            </a:r>
          </a:p>
          <a:p>
            <a:pPr marL="609600" indent="-609600">
              <a:buFontTx/>
              <a:buAutoNum type="arabicPeriod"/>
            </a:pPr>
            <a:r>
              <a:rPr lang="en-US" altLang="it-IT" sz="2800"/>
              <a:t>Terapia farmacologica ed altri trattamenti</a:t>
            </a:r>
          </a:p>
          <a:p>
            <a:pPr marL="609600" indent="-609600">
              <a:buFontTx/>
              <a:buAutoNum type="arabicPeriod"/>
            </a:pPr>
            <a:r>
              <a:rPr lang="en-US" altLang="it-IT" sz="2800"/>
              <a:t>Condizioni alla dimissione</a:t>
            </a:r>
          </a:p>
          <a:p>
            <a:pPr marL="609600" indent="-609600">
              <a:buFontTx/>
              <a:buAutoNum type="arabicPeriod"/>
            </a:pPr>
            <a:r>
              <a:rPr lang="en-US" altLang="it-IT" sz="2800"/>
              <a:t>Terapia alla dimissione ed istruzioni di follow-up</a:t>
            </a:r>
          </a:p>
        </p:txBody>
      </p:sp>
    </p:spTree>
    <p:extLst>
      <p:ext uri="{BB962C8B-B14F-4D97-AF65-F5344CB8AC3E}">
        <p14:creationId xmlns:p14="http://schemas.microsoft.com/office/powerpoint/2010/main" val="89289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66A4A3E3-F5AD-447B-BE1E-4509972522C6}"/>
              </a:ext>
            </a:extLst>
          </p:cNvPr>
          <p:cNvSpPr/>
          <p:nvPr/>
        </p:nvSpPr>
        <p:spPr>
          <a:xfrm>
            <a:off x="2405993" y="1844824"/>
            <a:ext cx="738003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</a:t>
            </a:r>
            <a:r>
              <a:rPr lang="it-IT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</a:t>
            </a:r>
            <a:r>
              <a:rPr lang="it-IT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</a:t>
            </a:r>
            <a:r>
              <a:rPr lang="it-IT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your</a:t>
            </a:r>
            <a:r>
              <a:rPr lang="it-IT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attention</a:t>
            </a:r>
            <a:endParaRPr lang="it-IT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F404F322-430C-4B46-9D36-72179FD7662A}"/>
              </a:ext>
            </a:extLst>
          </p:cNvPr>
          <p:cNvSpPr txBox="1">
            <a:spLocks/>
          </p:cNvSpPr>
          <p:nvPr/>
        </p:nvSpPr>
        <p:spPr>
          <a:xfrm>
            <a:off x="3000376" y="3500438"/>
            <a:ext cx="6048375" cy="14414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sz="2400" i="1" dirty="0" err="1">
                <a:latin typeface="Helvetica" pitchFamily="34" charset="0"/>
              </a:rPr>
              <a:t>Filippo.Azzali@</a:t>
            </a:r>
            <a:r>
              <a:rPr lang="it-IT" sz="2400" i="1" err="1">
                <a:latin typeface="Helvetica" pitchFamily="34" charset="0"/>
              </a:rPr>
              <a:t>progeaservizi</a:t>
            </a:r>
            <a:r>
              <a:rPr lang="it-IT" sz="2400" i="1">
                <a:latin typeface="Helvetica" pitchFamily="34" charset="0"/>
              </a:rPr>
              <a:t>.it</a:t>
            </a:r>
            <a:endParaRPr lang="it-IT" sz="2400" i="1" dirty="0">
              <a:latin typeface="Helvetica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it-IT" sz="2400" i="1" dirty="0">
              <a:latin typeface="Helvetica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it-IT" sz="2400" i="1" dirty="0">
              <a:latin typeface="Helvetica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sz="2400" i="1" dirty="0">
                <a:latin typeface="Helvetica" pitchFamily="34" charset="0"/>
                <a:hlinkClick r:id="rId2"/>
              </a:rPr>
              <a:t>www.jointcommissioninternational.org</a:t>
            </a:r>
            <a:endParaRPr lang="it-IT" sz="2400" i="1" dirty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i="1" dirty="0">
              <a:latin typeface="Helvetica" pitchFamily="34" charset="0"/>
            </a:endParaRPr>
          </a:p>
        </p:txBody>
      </p:sp>
      <p:sp>
        <p:nvSpPr>
          <p:cNvPr id="125956" name="Titolo 4">
            <a:extLst>
              <a:ext uri="{FF2B5EF4-FFF2-40B4-BE49-F238E27FC236}">
                <a16:creationId xmlns:a16="http://schemas.microsoft.com/office/drawing/2014/main" id="{50141195-1F58-4373-936C-B6EA7DA84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913" y="115888"/>
            <a:ext cx="7632700" cy="576262"/>
          </a:xfrm>
        </p:spPr>
        <p:txBody>
          <a:bodyPr>
            <a:normAutofit fontScale="90000"/>
          </a:bodyPr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289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3">
            <a:extLst>
              <a:ext uri="{FF2B5EF4-FFF2-40B4-BE49-F238E27FC236}">
                <a16:creationId xmlns:a16="http://schemas.microsoft.com/office/drawing/2014/main" id="{03D1915D-A6CE-476C-BD03-61450907E4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58036AD-E0E2-4337-81CC-2E3AF637F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0863" y="1481507"/>
            <a:ext cx="8893175" cy="51117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b="1" dirty="0"/>
              <a:t>CONTENUTO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- i processi di cura e assistenza del paziente: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	valutazione (Capitolo AOP)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	pianificazione (Capitolo COP)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	erogazione (Capitolo COP, MMU e ASC)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	dimissione (Capitolo ACC)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	informazione (Capitoli PFR e PFE)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	continuità della cura (Capitolo ACC)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b="1" dirty="0"/>
              <a:t>GESTIONE e COMPILAZIONE </a:t>
            </a:r>
            <a:r>
              <a:rPr lang="it-IT" altLang="it-IT" dirty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- accesso, riservatezza, conservazione, acronimi (Capitolo MOI)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b="1" dirty="0"/>
              <a:t>IL MIGLIORAMENTO DELLA DOCUMENTAZIONE CLINICA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- Processo revisione cartelle cliniche (Capitolo MOI)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dirty="0"/>
              <a:t>		- Priorità miglioramento (Capitolo GLD)</a:t>
            </a: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58C2FDD3-659F-4FEA-A0DC-BE6654F8C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0264" y="188913"/>
            <a:ext cx="8675687" cy="850900"/>
          </a:xfrm>
          <a:noFill/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chemeClr val="accent2"/>
                </a:solidFill>
              </a:rPr>
              <a:t>La documentazione clinica e gli Standard JCI</a:t>
            </a:r>
          </a:p>
        </p:txBody>
      </p:sp>
    </p:spTree>
    <p:extLst>
      <p:ext uri="{BB962C8B-B14F-4D97-AF65-F5344CB8AC3E}">
        <p14:creationId xmlns:p14="http://schemas.microsoft.com/office/powerpoint/2010/main" val="70457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3">
            <a:extLst>
              <a:ext uri="{FF2B5EF4-FFF2-40B4-BE49-F238E27FC236}">
                <a16:creationId xmlns:a16="http://schemas.microsoft.com/office/drawing/2014/main" id="{FEB4A8ED-0FCF-4AB9-A081-43694F6F4A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387CB6F-9C92-4B23-99F8-4D419B5DF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0664" y="642569"/>
            <a:ext cx="8675687" cy="850900"/>
          </a:xfrm>
        </p:spPr>
        <p:txBody>
          <a:bodyPr/>
          <a:lstStyle/>
          <a:p>
            <a:pPr eaLnBrk="1" hangingPunct="1"/>
            <a:r>
              <a:rPr lang="it-IT" altLang="it-IT" sz="3200" dirty="0">
                <a:solidFill>
                  <a:schemeClr val="accent2"/>
                </a:solidFill>
              </a:rPr>
              <a:t>La documentazione sanitaria e gli Standard JCI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07CB4CE-CF9F-46C1-A806-938087449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507" y="1900274"/>
            <a:ext cx="8229600" cy="4319588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accesso del paziente (Capitolo ACC)</a:t>
            </a:r>
          </a:p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valutazione e rivalutazione del paziente (Capitolo AOP)</a:t>
            </a:r>
          </a:p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valutazione del dolore (Capitolo AOP)</a:t>
            </a:r>
          </a:p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valutazione nutrizionale (Capitolo AOP)</a:t>
            </a:r>
          </a:p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prescrizione e somministrazione farmaci (Capitolo MMU)</a:t>
            </a:r>
          </a:p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informazione e consenso informato (Capitolo PFR)</a:t>
            </a:r>
          </a:p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educazione sanitaria del paziente/familiari (Capitolo PFE)</a:t>
            </a:r>
          </a:p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medico referente e relazione dei trasferimenti interni (Capitolo ACC)</a:t>
            </a:r>
          </a:p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Percorso paziente chirurgico e sedazione procedurale (Capitolo ASC) </a:t>
            </a:r>
          </a:p>
          <a:p>
            <a:pPr marL="365125" indent="-365125">
              <a:lnSpc>
                <a:spcPct val="80000"/>
              </a:lnSpc>
            </a:pPr>
            <a:r>
              <a:rPr lang="it-IT" altLang="it-IT" sz="2400" dirty="0"/>
              <a:t>dimissione (Capitolo ACC)</a:t>
            </a:r>
          </a:p>
        </p:txBody>
      </p:sp>
    </p:spTree>
    <p:extLst>
      <p:ext uri="{BB962C8B-B14F-4D97-AF65-F5344CB8AC3E}">
        <p14:creationId xmlns:p14="http://schemas.microsoft.com/office/powerpoint/2010/main" val="327107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3">
            <a:extLst>
              <a:ext uri="{FF2B5EF4-FFF2-40B4-BE49-F238E27FC236}">
                <a16:creationId xmlns:a16="http://schemas.microsoft.com/office/drawing/2014/main" id="{70EEDD35-5CEC-4EAB-898C-0B1568082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7123C17-B74D-479F-AF13-10F14F6D1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solidFill>
                  <a:schemeClr val="accent2"/>
                </a:solidFill>
              </a:rPr>
              <a:t>Standard JCI e documentazione sanitaria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82A78A7-7724-4A7C-A2D2-72591FA47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it-IT" altLang="it-IT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relativi</a:t>
            </a:r>
          </a:p>
          <a:p>
            <a:pPr algn="ctr" eaLnBrk="1" hangingPunct="1">
              <a:buFontTx/>
              <a:buNone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 </a:t>
            </a:r>
            <a:r>
              <a:rPr lang="it-IT" altLang="it-IT" sz="32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tenuta</a:t>
            </a: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ed alla </a:t>
            </a:r>
            <a:r>
              <a:rPr lang="it-IT" altLang="it-IT" sz="32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gestione</a:t>
            </a: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delle cartelle cliniche</a:t>
            </a:r>
          </a:p>
        </p:txBody>
      </p:sp>
    </p:spTree>
    <p:extLst>
      <p:ext uri="{BB962C8B-B14F-4D97-AF65-F5344CB8AC3E}">
        <p14:creationId xmlns:p14="http://schemas.microsoft.com/office/powerpoint/2010/main" val="5718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3">
            <a:extLst>
              <a:ext uri="{FF2B5EF4-FFF2-40B4-BE49-F238E27FC236}">
                <a16:creationId xmlns:a16="http://schemas.microsoft.com/office/drawing/2014/main" id="{C39DC217-3546-4995-8F62-820FF0F662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4DDB627-397D-49B7-B733-C0C89C2B3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>
                <a:solidFill>
                  <a:schemeClr val="accent2"/>
                </a:solidFill>
              </a:rPr>
              <a:t>MOI – </a:t>
            </a:r>
            <a:r>
              <a:rPr lang="en-US" altLang="it-IT" dirty="0" err="1">
                <a:solidFill>
                  <a:schemeClr val="accent2"/>
                </a:solidFill>
              </a:rPr>
              <a:t>Documentazione</a:t>
            </a:r>
            <a:r>
              <a:rPr lang="en-US" altLang="it-IT" dirty="0">
                <a:solidFill>
                  <a:schemeClr val="accent2"/>
                </a:solidFill>
              </a:rPr>
              <a:t> sanitaria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7DC6E0F-24C7-4113-900E-4A298173A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1972" y="1905000"/>
            <a:ext cx="9553708" cy="4114800"/>
          </a:xfrm>
        </p:spPr>
        <p:txBody>
          <a:bodyPr/>
          <a:lstStyle/>
          <a:p>
            <a:pPr marL="533400" indent="-533400"/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ogni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paziente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ricoveri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emergenza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</a:t>
            </a:r>
            <a:r>
              <a:rPr lang="en-US" altLang="it-IT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ambulatoriale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– MOI.9</a:t>
            </a:r>
          </a:p>
          <a:p>
            <a:pPr marL="533400" indent="-533400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Identificativo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unico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(MOI.9#2)</a:t>
            </a:r>
          </a:p>
          <a:p>
            <a:pPr marL="533400" indent="-533400"/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contenuto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è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dall’ospedale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MOI.9#3</a:t>
            </a:r>
          </a:p>
          <a:p>
            <a:pPr marL="533400" indent="-533400"/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Protette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perdita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conservate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sicuro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(MOI.3)</a:t>
            </a:r>
          </a:p>
          <a:p>
            <a:pPr marL="533400" indent="-533400"/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Tempi di </a:t>
            </a:r>
            <a:r>
              <a:rPr lang="en-US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conservazione</a:t>
            </a:r>
            <a:r>
              <a:rPr lang="en-US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(MOI.3)</a:t>
            </a:r>
          </a:p>
          <a:p>
            <a:pPr marL="533400" indent="-533400">
              <a:buNone/>
            </a:pPr>
            <a:endParaRPr lang="en-US" alt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9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>
            <a:extLst>
              <a:ext uri="{FF2B5EF4-FFF2-40B4-BE49-F238E27FC236}">
                <a16:creationId xmlns:a16="http://schemas.microsoft.com/office/drawing/2014/main" id="{68F151B2-201B-417A-A657-6F175A8DA3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3074F2D-8D01-4416-AE4D-B5CA53A0F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>
                <a:solidFill>
                  <a:schemeClr val="accent2"/>
                </a:solidFill>
              </a:rPr>
              <a:t>Annotazioni in cartella clinica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8690588A-EC18-4B84-A4A9-A7EA0204C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4019" y="2057400"/>
            <a:ext cx="9703981" cy="4114800"/>
          </a:xfrm>
        </p:spPr>
        <p:txBody>
          <a:bodyPr>
            <a:normAutofit fontScale="92500" lnSpcReduction="10000"/>
          </a:bodyPr>
          <a:lstStyle/>
          <a:p>
            <a:pPr marL="533400" indent="-533400"/>
            <a:r>
              <a:rPr lang="en-US" altLang="it-IT" sz="2800" dirty="0" err="1"/>
              <a:t>L’ospedale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definisce</a:t>
            </a:r>
            <a:r>
              <a:rPr lang="en-US" altLang="it-IT" sz="2800" dirty="0"/>
              <a:t> chi è </a:t>
            </a:r>
            <a:r>
              <a:rPr lang="en-US" altLang="it-IT" sz="2800" dirty="0" err="1"/>
              <a:t>autorizzato</a:t>
            </a:r>
            <a:r>
              <a:rPr lang="en-US" altLang="it-IT" sz="2800" dirty="0"/>
              <a:t> a fare </a:t>
            </a:r>
            <a:r>
              <a:rPr lang="en-US" altLang="it-IT" sz="2800" dirty="0" err="1"/>
              <a:t>annotazioni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nella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cartella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clinica</a:t>
            </a:r>
            <a:r>
              <a:rPr lang="en-US" altLang="it-IT" sz="2800" dirty="0"/>
              <a:t> (MOI.11)</a:t>
            </a:r>
          </a:p>
          <a:p>
            <a:pPr marL="533400" indent="-533400"/>
            <a:r>
              <a:rPr lang="en-US" altLang="it-IT" sz="2800" dirty="0"/>
              <a:t>Per </a:t>
            </a:r>
            <a:r>
              <a:rPr lang="en-US" altLang="it-IT" sz="2800" dirty="0" err="1"/>
              <a:t>ogni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annotazione</a:t>
            </a:r>
            <a:r>
              <a:rPr lang="en-US" altLang="it-IT" sz="2800" dirty="0"/>
              <a:t> in </a:t>
            </a:r>
            <a:r>
              <a:rPr lang="en-US" altLang="it-IT" sz="2800" dirty="0" err="1"/>
              <a:t>cartella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clinica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deve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essere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possibile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identificare</a:t>
            </a:r>
            <a:r>
              <a:rPr lang="en-US" altLang="it-IT" sz="2800" dirty="0"/>
              <a:t> (MOI.11.1):</a:t>
            </a:r>
          </a:p>
          <a:p>
            <a:pPr marL="1104900" lvl="1" indent="-457200"/>
            <a:r>
              <a:rPr lang="en-US" altLang="it-IT" dirty="0" err="1"/>
              <a:t>autore</a:t>
            </a:r>
            <a:endParaRPr lang="en-US" altLang="it-IT" dirty="0"/>
          </a:p>
          <a:p>
            <a:pPr marL="1104900" lvl="1" indent="-457200"/>
            <a:r>
              <a:rPr lang="en-US" altLang="it-IT" dirty="0"/>
              <a:t>data</a:t>
            </a:r>
          </a:p>
          <a:p>
            <a:pPr marL="1104900" lvl="1" indent="-457200"/>
            <a:r>
              <a:rPr lang="en-US" altLang="it-IT" dirty="0" err="1"/>
              <a:t>l’ora</a:t>
            </a:r>
            <a:endParaRPr lang="en-US" altLang="it-IT" dirty="0"/>
          </a:p>
          <a:p>
            <a:pPr marL="533400" indent="-533400"/>
            <a:r>
              <a:rPr lang="en-US" altLang="it-IT" sz="2800" dirty="0" err="1"/>
              <a:t>L’ospedale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identifica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simboli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ed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abbreviazioni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standardizzati</a:t>
            </a:r>
            <a:r>
              <a:rPr lang="en-US" altLang="it-IT" sz="2800" dirty="0"/>
              <a:t> e </a:t>
            </a:r>
            <a:r>
              <a:rPr lang="en-US" altLang="it-IT" sz="2800" dirty="0">
                <a:solidFill>
                  <a:schemeClr val="accent2"/>
                </a:solidFill>
              </a:rPr>
              <a:t>da non </a:t>
            </a:r>
            <a:r>
              <a:rPr lang="en-US" altLang="it-IT" sz="2800" dirty="0" err="1">
                <a:solidFill>
                  <a:schemeClr val="accent2"/>
                </a:solidFill>
              </a:rPr>
              <a:t>utilizzare</a:t>
            </a:r>
            <a:r>
              <a:rPr lang="en-US" altLang="it-IT" sz="2800" dirty="0"/>
              <a:t> (MOI.4)</a:t>
            </a:r>
          </a:p>
          <a:p>
            <a:pPr marL="533400" indent="-533400"/>
            <a:r>
              <a:rPr lang="en-US" altLang="it-IT" sz="2800" dirty="0" err="1">
                <a:solidFill>
                  <a:srgbClr val="FF0000"/>
                </a:solidFill>
              </a:rPr>
              <a:t>Sconsigliato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uso</a:t>
            </a:r>
            <a:r>
              <a:rPr lang="en-US" altLang="it-IT" sz="2800" dirty="0"/>
              <a:t> di </a:t>
            </a:r>
            <a:r>
              <a:rPr lang="en-US" altLang="it-IT" sz="2800" dirty="0" err="1"/>
              <a:t>acronimi</a:t>
            </a:r>
            <a:r>
              <a:rPr lang="en-US" altLang="it-IT" sz="2800" dirty="0"/>
              <a:t> in </a:t>
            </a:r>
            <a:r>
              <a:rPr lang="en-US" altLang="it-IT" sz="2800" dirty="0" err="1"/>
              <a:t>consenso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informato</a:t>
            </a:r>
            <a:r>
              <a:rPr lang="en-US" altLang="it-IT" sz="2800" dirty="0"/>
              <a:t>, </a:t>
            </a:r>
            <a:r>
              <a:rPr lang="en-US" altLang="it-IT" sz="2800" dirty="0" err="1"/>
              <a:t>diritti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pazienti</a:t>
            </a:r>
            <a:r>
              <a:rPr lang="en-US" altLang="it-IT" sz="2800" dirty="0"/>
              <a:t>, </a:t>
            </a:r>
            <a:r>
              <a:rPr lang="en-US" altLang="it-IT" sz="2800" dirty="0" err="1"/>
              <a:t>lettera</a:t>
            </a:r>
            <a:r>
              <a:rPr lang="en-US" altLang="it-IT" sz="2800" dirty="0"/>
              <a:t> </a:t>
            </a:r>
            <a:r>
              <a:rPr lang="en-US" altLang="it-IT" sz="2800" dirty="0" err="1"/>
              <a:t>dimissioni</a:t>
            </a:r>
            <a:r>
              <a:rPr lang="en-US" altLang="it-IT" sz="2800" dirty="0"/>
              <a:t> o </a:t>
            </a:r>
            <a:r>
              <a:rPr lang="en-US" altLang="it-IT" sz="2800" dirty="0" err="1"/>
              <a:t>istruzioni</a:t>
            </a:r>
            <a:r>
              <a:rPr lang="en-US" altLang="it-IT" sz="2800" dirty="0"/>
              <a:t> di follow-up</a:t>
            </a:r>
          </a:p>
        </p:txBody>
      </p:sp>
    </p:spTree>
    <p:extLst>
      <p:ext uri="{BB962C8B-B14F-4D97-AF65-F5344CB8AC3E}">
        <p14:creationId xmlns:p14="http://schemas.microsoft.com/office/powerpoint/2010/main" val="118762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egnaposto numero diapositiva 3">
            <a:extLst>
              <a:ext uri="{FF2B5EF4-FFF2-40B4-BE49-F238E27FC236}">
                <a16:creationId xmlns:a16="http://schemas.microsoft.com/office/drawing/2014/main" id="{ECECEEE1-713B-4416-A5E3-FB7DD15EE9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it-IT" dirty="0">
              <a:latin typeface="Bookman Old Style" panose="02050604050505020204" pitchFamily="18" charset="0"/>
            </a:endParaRP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5C67CF48-AD0D-432D-86B9-070CDCF81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>
                <a:solidFill>
                  <a:schemeClr val="accent2"/>
                </a:solidFill>
              </a:rPr>
              <a:t>Ora </a:t>
            </a:r>
            <a:r>
              <a:rPr lang="en-US" altLang="it-IT" dirty="0" err="1">
                <a:solidFill>
                  <a:schemeClr val="accent2"/>
                </a:solidFill>
              </a:rPr>
              <a:t>delle</a:t>
            </a:r>
            <a:r>
              <a:rPr lang="en-US" altLang="it-IT" dirty="0">
                <a:solidFill>
                  <a:schemeClr val="accent2"/>
                </a:solidFill>
              </a:rPr>
              <a:t> </a:t>
            </a:r>
            <a:r>
              <a:rPr lang="en-US" altLang="it-IT" dirty="0" err="1">
                <a:solidFill>
                  <a:schemeClr val="accent2"/>
                </a:solidFill>
              </a:rPr>
              <a:t>annotazioni</a:t>
            </a:r>
            <a:r>
              <a:rPr lang="en-US" altLang="it-IT" dirty="0">
                <a:solidFill>
                  <a:schemeClr val="accent2"/>
                </a:solidFill>
              </a:rPr>
              <a:t> (</a:t>
            </a:r>
            <a:r>
              <a:rPr lang="en-US" altLang="it-IT" dirty="0" err="1">
                <a:solidFill>
                  <a:schemeClr val="accent2"/>
                </a:solidFill>
              </a:rPr>
              <a:t>esempi</a:t>
            </a:r>
            <a:r>
              <a:rPr lang="en-US" altLang="it-IT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6865C7F3-4F11-4CFD-AFFA-8037CDD8F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2138917"/>
            <a:ext cx="9273008" cy="4114800"/>
          </a:xfrm>
        </p:spPr>
        <p:txBody>
          <a:bodyPr/>
          <a:lstStyle/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Valutazione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iniziale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infermieristica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entro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24 ore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dall’ammissione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(AOP.1.2)</a:t>
            </a:r>
          </a:p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Rivalutazione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anestiosiologica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prima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dell’induzione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(ASC.4)</a:t>
            </a:r>
          </a:p>
          <a:p>
            <a:pPr marL="533400" indent="-533400"/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Inizio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fine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risveglio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post-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operatorio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(ASC.6.1)</a:t>
            </a:r>
          </a:p>
          <a:p>
            <a:pPr marL="533400" indent="-533400"/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redazione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verbale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operatorio</a:t>
            </a:r>
            <a:r>
              <a:rPr lang="en-US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(ASC.7.2)</a:t>
            </a:r>
          </a:p>
          <a:p>
            <a:pPr marL="533400" indent="-533400"/>
            <a:endParaRPr lang="en-US" altLang="it-IT" dirty="0"/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4DC083E3-3DB6-4D2D-833D-94E2D27163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17480" y="4513669"/>
          <a:ext cx="16764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3" imgW="3063600" imgH="3147480" progId="MS_ClipArt_Gallery.2">
                  <p:embed/>
                </p:oleObj>
              </mc:Choice>
              <mc:Fallback>
                <p:oleObj name="Clip" r:id="rId3" imgW="3063600" imgH="3147480" progId="MS_ClipArt_Gallery.2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4DC083E3-3DB6-4D2D-833D-94E2D27163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7480" y="4513669"/>
                        <a:ext cx="1676400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7828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rogea Network" id="{3EB5404D-4434-4C4A-A9CE-4B488D2422A8}" vid="{37515FCD-E5B8-43B9-95F1-8F0E316DCB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1662</Words>
  <Application>Microsoft Office PowerPoint</Application>
  <PresentationFormat>Widescreen</PresentationFormat>
  <Paragraphs>337</Paragraphs>
  <Slides>38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8" baseType="lpstr">
      <vt:lpstr>Arial</vt:lpstr>
      <vt:lpstr>Bookman Old Style</vt:lpstr>
      <vt:lpstr>Calibri</vt:lpstr>
      <vt:lpstr>Calibri Light</vt:lpstr>
      <vt:lpstr>Garamond</vt:lpstr>
      <vt:lpstr>Helvetica</vt:lpstr>
      <vt:lpstr>Tahoma</vt:lpstr>
      <vt:lpstr>Times New Roman</vt:lpstr>
      <vt:lpstr>Retrospettivo</vt:lpstr>
      <vt:lpstr>Clip</vt:lpstr>
      <vt:lpstr>Standard JCI per la documentazione sanitaria</vt:lpstr>
      <vt:lpstr>Contenuti</vt:lpstr>
      <vt:lpstr>Il Primo Standard Joint Commission sulla Cartella Clinica</vt:lpstr>
      <vt:lpstr>La documentazione clinica e gli Standard JCI</vt:lpstr>
      <vt:lpstr>La documentazione sanitaria e gli Standard JCI</vt:lpstr>
      <vt:lpstr>Standard JCI e documentazione sanitaria</vt:lpstr>
      <vt:lpstr>MOI – Documentazione sanitaria</vt:lpstr>
      <vt:lpstr>Annotazioni in cartella clinica</vt:lpstr>
      <vt:lpstr>Ora delle annotazioni (esempi)</vt:lpstr>
      <vt:lpstr>Scopo annotazioni in cartella clinica (MOI.9.1)</vt:lpstr>
      <vt:lpstr>Copia e incolla (MOI.11.1.1)</vt:lpstr>
      <vt:lpstr>Revisione della documentazione sanitaria (MOI.12)</vt:lpstr>
      <vt:lpstr>Standard JCI e documentazione sanitarai</vt:lpstr>
      <vt:lpstr>Referto di PS (MOI.10)</vt:lpstr>
      <vt:lpstr>Valutazione iniziale del paziente</vt:lpstr>
      <vt:lpstr>Esempio di contenuto della valutazione</vt:lpstr>
      <vt:lpstr>Valutazioni particolari categorie di pazienti (AOP.1.6)</vt:lpstr>
      <vt:lpstr>Presentazione standard di PowerPoint</vt:lpstr>
      <vt:lpstr>Educazione del paziente e dei familiari</vt:lpstr>
      <vt:lpstr>Relativa documentazione</vt:lpstr>
      <vt:lpstr>Valutazione del rischio di caduta (IPSG#6)</vt:lpstr>
      <vt:lpstr>Rivalutazioni</vt:lpstr>
      <vt:lpstr>Scopo valutazioni</vt:lpstr>
      <vt:lpstr>Responsabile della cura</vt:lpstr>
      <vt:lpstr>Piano di cura/assistenza</vt:lpstr>
      <vt:lpstr>Prescrizioni mediche</vt:lpstr>
      <vt:lpstr>Altri requisiti</vt:lpstr>
      <vt:lpstr>Consenso Informato (PFR)</vt:lpstr>
      <vt:lpstr>Intervento Chirurgico in Paziente Corretto, con procedura Corretta, in Parte del Corpo corretta (IPSG#4)</vt:lpstr>
      <vt:lpstr>Trattamento chirurgico e anestesiologico</vt:lpstr>
      <vt:lpstr>ASC.7.2 – Atto operatorio</vt:lpstr>
      <vt:lpstr>Farmaci</vt:lpstr>
      <vt:lpstr>Trasferimenti o dimissioni</vt:lpstr>
      <vt:lpstr>Trasferimenti interni</vt:lpstr>
      <vt:lpstr>Trasferimenti esterni</vt:lpstr>
      <vt:lpstr>ACC.3.2 – Lettera di dimissione (1)</vt:lpstr>
      <vt:lpstr>ACC.3.2 – Lettera di dimissione (2)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Lanza</dc:creator>
  <cp:lastModifiedBy>Filippo</cp:lastModifiedBy>
  <cp:revision>53</cp:revision>
  <dcterms:created xsi:type="dcterms:W3CDTF">2017-07-20T07:44:34Z</dcterms:created>
  <dcterms:modified xsi:type="dcterms:W3CDTF">2019-05-23T20:04:23Z</dcterms:modified>
</cp:coreProperties>
</file>