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8"/>
  </p:notesMasterIdLst>
  <p:sldIdLst>
    <p:sldId id="256" r:id="rId2"/>
    <p:sldId id="285" r:id="rId3"/>
    <p:sldId id="286" r:id="rId4"/>
    <p:sldId id="287" r:id="rId5"/>
    <p:sldId id="288" r:id="rId6"/>
    <p:sldId id="289" r:id="rId7"/>
    <p:sldId id="298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84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nluca Lanza" initials="GL" lastIdx="1" clrIdx="0">
    <p:extLst>
      <p:ext uri="{19B8F6BF-5375-455C-9EA6-DF929625EA0E}">
        <p15:presenceInfo xmlns:p15="http://schemas.microsoft.com/office/powerpoint/2012/main" userId="56e35f19f0b149d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07" autoAdjust="0"/>
    <p:restoredTop sz="94153" autoAdjust="0"/>
  </p:normalViewPr>
  <p:slideViewPr>
    <p:cSldViewPr snapToGrid="0">
      <p:cViewPr varScale="1">
        <p:scale>
          <a:sx n="44" d="100"/>
          <a:sy n="44" d="100"/>
        </p:scale>
        <p:origin x="402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C7161-41B7-4F76-B732-46B4A1804243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D05CE-7F59-4B38-B959-7742B6EC579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049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D05CE-7F59-4B38-B959-7742B6EC57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10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A14E2A40-30C0-4049-8F54-14E6D3BA23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82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82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82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82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82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82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82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82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82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7F2F4FC-7E9B-41B2-9681-17E75F7FFB47}" type="slidenum">
              <a:rPr lang="it-IT" altLang="it-IT"/>
              <a:pPr/>
              <a:t>6</a:t>
            </a:fld>
            <a:endParaRPr lang="it-IT" altLang="it-IT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58F41326-263A-4F66-88E3-D78A335086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397625" cy="3598863"/>
          </a:xfrm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839EF321-2376-4C04-911A-898F3253AF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52400" indent="-152400">
              <a:lnSpc>
                <a:spcPct val="80000"/>
              </a:lnSpc>
            </a:pPr>
            <a:endParaRPr lang="it-IT" altLang="it-IT" sz="800" b="1">
              <a:solidFill>
                <a:srgbClr val="CC33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6087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po 9"/>
          <p:cNvGrpSpPr/>
          <p:nvPr userDrawn="1"/>
        </p:nvGrpSpPr>
        <p:grpSpPr>
          <a:xfrm>
            <a:off x="0" y="0"/>
            <a:ext cx="12192000" cy="605482"/>
            <a:chOff x="0" y="0"/>
            <a:chExt cx="12192000" cy="605482"/>
          </a:xfrm>
        </p:grpSpPr>
        <p:pic>
          <p:nvPicPr>
            <p:cNvPr id="11" name="Picture 1" descr="jpg_jci_master_color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68381" cy="52974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" name="Immagine 11" descr="Macintosh HD:Users:federicozangrandi:Documents:Progea:Network JCI:Schermata 2013-03-14 alle 15.14.36.png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96672" y="0"/>
              <a:ext cx="1198657" cy="6054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Immagine 12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48021" y="0"/>
              <a:ext cx="1143979" cy="52974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4" name="Titolo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330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849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67B06-B24E-41DD-B4F2-0629F39D321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140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grpSp>
        <p:nvGrpSpPr>
          <p:cNvPr id="7" name="Gruppo 6"/>
          <p:cNvGrpSpPr/>
          <p:nvPr userDrawn="1"/>
        </p:nvGrpSpPr>
        <p:grpSpPr>
          <a:xfrm>
            <a:off x="0" y="0"/>
            <a:ext cx="12192000" cy="605482"/>
            <a:chOff x="0" y="0"/>
            <a:chExt cx="12192000" cy="605482"/>
          </a:xfrm>
        </p:grpSpPr>
        <p:pic>
          <p:nvPicPr>
            <p:cNvPr id="8" name="Picture 1" descr="jpg_jci_master_color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68381" cy="52974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Immagine 8" descr="Macintosh HD:Users:federicozangrandi:Documents:Progea:Network JCI:Schermata 2013-03-14 alle 15.14.36.png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96672" y="0"/>
              <a:ext cx="1198657" cy="6054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magine 9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48021" y="0"/>
              <a:ext cx="1143979" cy="529745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96442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po 9"/>
          <p:cNvGrpSpPr/>
          <p:nvPr userDrawn="1"/>
        </p:nvGrpSpPr>
        <p:grpSpPr>
          <a:xfrm>
            <a:off x="0" y="0"/>
            <a:ext cx="12192000" cy="605482"/>
            <a:chOff x="0" y="0"/>
            <a:chExt cx="12192000" cy="605482"/>
          </a:xfrm>
        </p:grpSpPr>
        <p:pic>
          <p:nvPicPr>
            <p:cNvPr id="11" name="Picture 1" descr="jpg_jci_master_color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68381" cy="52974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" name="Immagine 11" descr="Macintosh HD:Users:federicozangrandi:Documents:Progea:Network JCI:Schermata 2013-03-14 alle 15.14.36.png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96672" y="0"/>
              <a:ext cx="1198657" cy="6054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Immagine 12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48021" y="0"/>
              <a:ext cx="1143979" cy="529745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57048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grpSp>
        <p:nvGrpSpPr>
          <p:cNvPr id="9" name="Gruppo 8"/>
          <p:cNvGrpSpPr/>
          <p:nvPr userDrawn="1"/>
        </p:nvGrpSpPr>
        <p:grpSpPr>
          <a:xfrm>
            <a:off x="0" y="0"/>
            <a:ext cx="12192000" cy="605482"/>
            <a:chOff x="0" y="0"/>
            <a:chExt cx="12192000" cy="605482"/>
          </a:xfrm>
        </p:grpSpPr>
        <p:pic>
          <p:nvPicPr>
            <p:cNvPr id="10" name="Picture 1" descr="jpg_jci_master_color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68381" cy="52974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Immagine 10" descr="Macintosh HD:Users:federicozangrandi:Documents:Progea:Network JCI:Schermata 2013-03-14 alle 15.14.36.png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96672" y="0"/>
              <a:ext cx="1198657" cy="6054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" name="Immagine 11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48021" y="0"/>
              <a:ext cx="1143979" cy="529745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820695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grpSp>
        <p:nvGrpSpPr>
          <p:cNvPr id="11" name="Gruppo 10"/>
          <p:cNvGrpSpPr/>
          <p:nvPr userDrawn="1"/>
        </p:nvGrpSpPr>
        <p:grpSpPr>
          <a:xfrm>
            <a:off x="0" y="0"/>
            <a:ext cx="12192000" cy="605482"/>
            <a:chOff x="0" y="0"/>
            <a:chExt cx="12192000" cy="605482"/>
          </a:xfrm>
        </p:grpSpPr>
        <p:pic>
          <p:nvPicPr>
            <p:cNvPr id="12" name="Picture 1" descr="jpg_jci_master_color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68381" cy="52974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Immagine 12" descr="Macintosh HD:Users:federicozangrandi:Documents:Progea:Network JCI:Schermata 2013-03-14 alle 15.14.36.png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96672" y="0"/>
              <a:ext cx="1198657" cy="6054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" name="Immagine 13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48021" y="0"/>
              <a:ext cx="1143979" cy="529745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97886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grpSp>
        <p:nvGrpSpPr>
          <p:cNvPr id="6" name="Gruppo 5"/>
          <p:cNvGrpSpPr/>
          <p:nvPr userDrawn="1"/>
        </p:nvGrpSpPr>
        <p:grpSpPr>
          <a:xfrm>
            <a:off x="0" y="0"/>
            <a:ext cx="12192000" cy="605482"/>
            <a:chOff x="0" y="0"/>
            <a:chExt cx="12192000" cy="605482"/>
          </a:xfrm>
        </p:grpSpPr>
        <p:pic>
          <p:nvPicPr>
            <p:cNvPr id="7" name="Picture 1" descr="jpg_jci_master_color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68381" cy="52974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Immagine 7" descr="Macintosh HD:Users:federicozangrandi:Documents:Progea:Network JCI:Schermata 2013-03-14 alle 15.14.36.png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96672" y="0"/>
              <a:ext cx="1198657" cy="6054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Immagine 8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48021" y="0"/>
              <a:ext cx="1143979" cy="529745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07205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uppo 9"/>
          <p:cNvGrpSpPr/>
          <p:nvPr userDrawn="1"/>
        </p:nvGrpSpPr>
        <p:grpSpPr>
          <a:xfrm>
            <a:off x="0" y="0"/>
            <a:ext cx="12192000" cy="605482"/>
            <a:chOff x="0" y="0"/>
            <a:chExt cx="12192000" cy="605482"/>
          </a:xfrm>
        </p:grpSpPr>
        <p:pic>
          <p:nvPicPr>
            <p:cNvPr id="11" name="Picture 1" descr="jpg_jci_master_color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68381" cy="52974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" name="Immagine 11" descr="Macintosh HD:Users:federicozangrandi:Documents:Progea:Network JCI:Schermata 2013-03-14 alle 15.14.36.png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96672" y="0"/>
              <a:ext cx="1198657" cy="6054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Immagine 12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48021" y="0"/>
              <a:ext cx="1143979" cy="529745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675619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grpSp>
        <p:nvGrpSpPr>
          <p:cNvPr id="10" name="Gruppo 9"/>
          <p:cNvGrpSpPr/>
          <p:nvPr userDrawn="1"/>
        </p:nvGrpSpPr>
        <p:grpSpPr>
          <a:xfrm>
            <a:off x="0" y="0"/>
            <a:ext cx="12192000" cy="605482"/>
            <a:chOff x="0" y="0"/>
            <a:chExt cx="12192000" cy="605482"/>
          </a:xfrm>
        </p:grpSpPr>
        <p:pic>
          <p:nvPicPr>
            <p:cNvPr id="11" name="Picture 1" descr="jpg_jci_master_color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68381" cy="52974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" name="Immagine 11" descr="Macintosh HD:Users:federicozangrandi:Documents:Progea:Network JCI:Schermata 2013-03-14 alle 15.14.36.png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96672" y="0"/>
              <a:ext cx="1198657" cy="6054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Immagine 12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48021" y="0"/>
              <a:ext cx="1143979" cy="529745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966779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18690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5F67B06-B24E-41DD-B4F2-0629F39D3210}" type="slidenum">
              <a:rPr lang="en-US" smtClean="0"/>
              <a:t>‹N›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uppo 10"/>
          <p:cNvGrpSpPr/>
          <p:nvPr userDrawn="1"/>
        </p:nvGrpSpPr>
        <p:grpSpPr>
          <a:xfrm>
            <a:off x="0" y="0"/>
            <a:ext cx="12192000" cy="605482"/>
            <a:chOff x="0" y="0"/>
            <a:chExt cx="12192000" cy="605482"/>
          </a:xfrm>
        </p:grpSpPr>
        <p:pic>
          <p:nvPicPr>
            <p:cNvPr id="12" name="Picture 1" descr="jpg_jci_master_color"/>
            <p:cNvPicPr/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68381" cy="52974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Immagine 12" descr="Macintosh HD:Users:federicozangrandi:Documents:Progea:Network JCI:Schermata 2013-03-14 alle 15.14.36.png"/>
            <p:cNvPicPr/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96672" y="0"/>
              <a:ext cx="1198657" cy="6054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" name="Immagine 13"/>
            <p:cNvPicPr/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48021" y="0"/>
              <a:ext cx="1143979" cy="529745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277124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intcommissioninternational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pPr algn="ctr"/>
            <a:r>
              <a:rPr lang="it-IT" sz="4000" b="1"/>
              <a:t>Standard JCI per l’uso </a:t>
            </a:r>
            <a:r>
              <a:rPr lang="it-IT" sz="4000" b="1" dirty="0"/>
              <a:t>sicuro dei farmaci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pPr algn="r"/>
            <a:r>
              <a:rPr lang="en-US" b="1" dirty="0"/>
              <a:t>Milano, 24 Maggio 2019</a:t>
            </a:r>
          </a:p>
        </p:txBody>
      </p:sp>
      <p:grpSp>
        <p:nvGrpSpPr>
          <p:cNvPr id="8" name="Gruppo 7"/>
          <p:cNvGrpSpPr/>
          <p:nvPr/>
        </p:nvGrpSpPr>
        <p:grpSpPr>
          <a:xfrm>
            <a:off x="0" y="0"/>
            <a:ext cx="12192000" cy="605482"/>
            <a:chOff x="0" y="0"/>
            <a:chExt cx="12192000" cy="605482"/>
          </a:xfrm>
        </p:grpSpPr>
        <p:pic>
          <p:nvPicPr>
            <p:cNvPr id="4" name="Picture 1" descr="jpg_jci_master_color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68381" cy="52974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" name="Immagine 4" descr="Macintosh HD:Users:federicozangrandi:Documents:Progea:Network JCI:Schermata 2013-03-14 alle 15.14.36.png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96672" y="0"/>
              <a:ext cx="1198657" cy="6054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Immagine 5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48021" y="0"/>
              <a:ext cx="1143979" cy="529745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599360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numero diapositiva 3">
            <a:extLst>
              <a:ext uri="{FF2B5EF4-FFF2-40B4-BE49-F238E27FC236}">
                <a16:creationId xmlns:a16="http://schemas.microsoft.com/office/drawing/2014/main" id="{18FD83B2-9DAB-4D8C-8C7E-8A662ED8F2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it-IT" dirty="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A005B410-847A-4A1D-B4D1-F1CD50052C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38400" y="422275"/>
            <a:ext cx="7772400" cy="808038"/>
          </a:xfrm>
        </p:spPr>
        <p:txBody>
          <a:bodyPr/>
          <a:lstStyle/>
          <a:p>
            <a:pPr fontAlgn="base">
              <a:spcAft>
                <a:spcPct val="0"/>
              </a:spcAft>
            </a:pPr>
            <a:r>
              <a:rPr lang="it-IT" altLang="it-IT" sz="360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Continuità terapeutica</a:t>
            </a:r>
            <a:endParaRPr lang="en-US" altLang="it-IT" sz="3600">
              <a:latin typeface="Arial" panose="020B0604020202020204" pitchFamily="34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C43826F3-998C-4301-896B-C67E75C350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55933" y="2126513"/>
            <a:ext cx="9123731" cy="3884428"/>
          </a:xfrm>
        </p:spPr>
        <p:txBody>
          <a:bodyPr>
            <a:normAutofit/>
          </a:bodyPr>
          <a:lstStyle/>
          <a:p>
            <a:pPr marL="361950" indent="-36195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Lista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dei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farmaci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prima del </a:t>
            </a: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ricovero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o accesso </a:t>
            </a: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ambulatoriale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(MMU.4)</a:t>
            </a:r>
          </a:p>
          <a:p>
            <a:pPr marL="361950" indent="-361950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en-US" altLang="it-IT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61950" indent="-36195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Terapia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in </a:t>
            </a: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corso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durante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il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ricovero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(MMU.4)</a:t>
            </a:r>
          </a:p>
          <a:p>
            <a:pPr marL="361950" indent="-361950">
              <a:lnSpc>
                <a:spcPct val="80000"/>
              </a:lnSpc>
              <a:buFontTx/>
              <a:buNone/>
            </a:pPr>
            <a:endParaRPr lang="en-US" altLang="it-IT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61950" indent="-36195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Farmaci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in </a:t>
            </a: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caso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di </a:t>
            </a: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trasferimento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(ACC.3.2)</a:t>
            </a:r>
          </a:p>
          <a:p>
            <a:pPr marL="361950" indent="-361950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en-US" altLang="it-IT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61950" indent="-36195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Lista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completa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dei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farmaci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alla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dimissione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(ACC.4.3)</a:t>
            </a:r>
          </a:p>
          <a:p>
            <a:pPr marL="361950" indent="-361950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en-US" altLang="it-IT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61950" indent="-36195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Educazione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del </a:t>
            </a: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paziente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e </a:t>
            </a: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dei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familiari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(PFE)</a:t>
            </a:r>
          </a:p>
        </p:txBody>
      </p:sp>
    </p:spTree>
    <p:extLst>
      <p:ext uri="{BB962C8B-B14F-4D97-AF65-F5344CB8AC3E}">
        <p14:creationId xmlns:p14="http://schemas.microsoft.com/office/powerpoint/2010/main" val="3293647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numero diapositiva 3">
            <a:extLst>
              <a:ext uri="{FF2B5EF4-FFF2-40B4-BE49-F238E27FC236}">
                <a16:creationId xmlns:a16="http://schemas.microsoft.com/office/drawing/2014/main" id="{C1828AE9-02F0-4AE5-AA8F-A4D92D32A8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it-IT" dirty="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BC6E6EEF-1F4A-4BA8-A0EC-3593B2C8B0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38400" y="487364"/>
            <a:ext cx="7772400" cy="808037"/>
          </a:xfrm>
        </p:spPr>
        <p:txBody>
          <a:bodyPr/>
          <a:lstStyle/>
          <a:p>
            <a:pPr fontAlgn="base">
              <a:spcAft>
                <a:spcPct val="0"/>
              </a:spcAft>
            </a:pPr>
            <a:r>
              <a:rPr lang="it-IT" altLang="it-IT" sz="360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Aspetti particolari</a:t>
            </a:r>
            <a:endParaRPr lang="en-US" altLang="it-IT" sz="3600">
              <a:latin typeface="Arial" panose="020B0604020202020204" pitchFamily="34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DEB3514F-290C-443F-8458-6482D4F568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8845" y="2110897"/>
            <a:ext cx="7772400" cy="3864601"/>
          </a:xfrm>
        </p:spPr>
        <p:txBody>
          <a:bodyPr>
            <a:normAutofit/>
          </a:bodyPr>
          <a:lstStyle/>
          <a:p>
            <a:pPr marL="361950" indent="-36195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altLang="it-IT" sz="2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Chemioterapia</a:t>
            </a:r>
            <a:endParaRPr lang="en-US" altLang="it-IT" sz="28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61950" indent="-36195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altLang="it-IT" sz="2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Gestione</a:t>
            </a:r>
            <a:r>
              <a:rPr lang="en-US" altLang="it-IT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del dolore</a:t>
            </a:r>
          </a:p>
          <a:p>
            <a:pPr marL="361950" indent="-36195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altLang="it-IT" sz="2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Pediatria</a:t>
            </a:r>
            <a:endParaRPr lang="en-US" altLang="it-IT" sz="28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61950" indent="-36195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altLang="it-IT" sz="2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Profilassi</a:t>
            </a:r>
            <a:r>
              <a:rPr lang="en-US" altLang="it-IT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US" altLang="it-IT" sz="2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antibiotica</a:t>
            </a:r>
            <a:r>
              <a:rPr lang="en-US" altLang="it-IT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pre-</a:t>
            </a:r>
            <a:r>
              <a:rPr lang="en-US" altLang="it-IT" sz="2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operatoria</a:t>
            </a:r>
            <a:endParaRPr lang="en-US" altLang="it-IT" sz="28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61950" indent="-36195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altLang="it-IT" sz="2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Campioni</a:t>
            </a:r>
            <a:r>
              <a:rPr lang="en-US" altLang="it-IT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US" altLang="it-IT" sz="2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medicinali</a:t>
            </a:r>
            <a:endParaRPr lang="en-US" altLang="it-IT" sz="28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466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numero diapositiva 3">
            <a:extLst>
              <a:ext uri="{FF2B5EF4-FFF2-40B4-BE49-F238E27FC236}">
                <a16:creationId xmlns:a16="http://schemas.microsoft.com/office/drawing/2014/main" id="{C1C4CB94-5BFF-4685-9134-0524288CB7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it-IT" dirty="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3F4F5B6F-D528-4102-ADAF-D2908313D2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38400" y="487364"/>
            <a:ext cx="7772400" cy="808037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it-IT" altLang="it-IT" sz="36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Somministrazione</a:t>
            </a:r>
            <a:endParaRPr lang="en-US" altLang="it-IT" sz="3600" dirty="0">
              <a:latin typeface="Arial" panose="020B0604020202020204" pitchFamily="34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46B7CA7A-FF76-42C7-9D40-DB97FDC35D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7249" y="2117985"/>
            <a:ext cx="9264945" cy="392839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it-IT" sz="2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Chi </a:t>
            </a:r>
            <a:r>
              <a:rPr lang="en-US" altLang="it-IT" sz="2400" b="1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può</a:t>
            </a:r>
            <a:r>
              <a:rPr lang="en-US" altLang="it-IT" sz="2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US" altLang="it-IT" sz="2400" b="1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somministrare</a:t>
            </a:r>
            <a:r>
              <a:rPr lang="en-US" altLang="it-IT" sz="2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(MMU.6)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it-IT" altLang="it-IT" sz="20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L’organizzazione identifica i professionisti qualificati a somministrare i farmaci</a:t>
            </a:r>
            <a:r>
              <a:rPr lang="it-IT" altLang="it-IT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ai pazienti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it-IT" sz="2400" b="1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Verifiche</a:t>
            </a:r>
            <a:r>
              <a:rPr lang="en-US" altLang="it-IT" sz="2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prima </a:t>
            </a:r>
            <a:r>
              <a:rPr lang="en-US" altLang="it-IT" sz="2400" b="1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della</a:t>
            </a:r>
            <a:r>
              <a:rPr lang="en-US" altLang="it-IT" sz="2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US" altLang="it-IT" sz="2400" b="1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somministrazione</a:t>
            </a:r>
            <a:r>
              <a:rPr lang="en-US" altLang="it-IT" sz="2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(6G) – MMU.6.1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altLang="it-IT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I </a:t>
            </a:r>
            <a:r>
              <a:rPr lang="en-US" altLang="it-IT" sz="2000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farmaci</a:t>
            </a:r>
            <a:r>
              <a:rPr lang="en-US" altLang="it-IT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it-IT" sz="2000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sono</a:t>
            </a:r>
            <a:r>
              <a:rPr lang="en-US" altLang="it-IT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it-IT" sz="2000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verificati</a:t>
            </a:r>
            <a:r>
              <a:rPr lang="en-US" altLang="it-IT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prima </a:t>
            </a:r>
            <a:r>
              <a:rPr lang="en-US" altLang="it-IT" sz="2000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della</a:t>
            </a:r>
            <a:r>
              <a:rPr lang="it-IT" altLang="it-IT" sz="20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somministrazione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it-IT" altLang="it-IT" sz="20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Coinvolgimento del paziente per somministrazione sicura</a:t>
            </a:r>
            <a:endParaRPr lang="it-IT" altLang="it-IT" sz="24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it-IT" sz="2400" b="1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Autosomministrazione</a:t>
            </a:r>
            <a:r>
              <a:rPr lang="en-US" altLang="it-IT" sz="2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(MMU.6.2)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it-IT" altLang="it-IT" sz="20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I farmaci introdotti dal paziente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it-IT" altLang="it-IT" sz="2000" dirty="0" err="1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Autosomministrazione</a:t>
            </a:r>
            <a:endParaRPr lang="it-IT" altLang="it-IT" sz="2000" dirty="0">
              <a:latin typeface="Arial" panose="020B0604020202020204" pitchFamily="34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781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numero diapositiva 3">
            <a:extLst>
              <a:ext uri="{FF2B5EF4-FFF2-40B4-BE49-F238E27FC236}">
                <a16:creationId xmlns:a16="http://schemas.microsoft.com/office/drawing/2014/main" id="{C350DADA-2634-4608-9E22-69468F3FEA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it-IT" dirty="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136E2E40-73F8-4630-90D1-410CAB1D1A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38400" y="487364"/>
            <a:ext cx="7772400" cy="808037"/>
          </a:xfrm>
        </p:spPr>
        <p:txBody>
          <a:bodyPr/>
          <a:lstStyle/>
          <a:p>
            <a:pPr fontAlgn="base">
              <a:spcAft>
                <a:spcPct val="0"/>
              </a:spcAft>
            </a:pPr>
            <a:r>
              <a:rPr lang="it-IT" altLang="it-IT" sz="360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Monitoraggio</a:t>
            </a:r>
            <a:endParaRPr lang="en-US" altLang="it-IT" sz="3600">
              <a:latin typeface="Arial" panose="020B0604020202020204" pitchFamily="34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679B747C-6630-42AC-AF13-186D492A8F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2574" y="1833416"/>
            <a:ext cx="7772400" cy="4967287"/>
          </a:xfrm>
        </p:spPr>
        <p:txBody>
          <a:bodyPr>
            <a:normAutofit/>
          </a:bodyPr>
          <a:lstStyle/>
          <a:p>
            <a:pPr marL="114300" indent="-11430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b="1" dirty="0" err="1"/>
              <a:t>Effetti</a:t>
            </a:r>
            <a:r>
              <a:rPr lang="en-US" b="1" dirty="0"/>
              <a:t> </a:t>
            </a:r>
            <a:r>
              <a:rPr lang="en-US" b="1" dirty="0" err="1"/>
              <a:t>della</a:t>
            </a:r>
            <a:r>
              <a:rPr lang="en-US" b="1" dirty="0"/>
              <a:t> </a:t>
            </a:r>
            <a:r>
              <a:rPr lang="en-US" b="1" dirty="0" err="1"/>
              <a:t>terapia</a:t>
            </a:r>
            <a:endParaRPr lang="en-US" b="1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it-IT" sz="2000" dirty="0">
                <a:cs typeface="Times New Roman" pitchFamily="18" charset="0"/>
              </a:rPr>
              <a:t>Gli effetti del farmaco sul paziente sono monitorati (terapeutici o avversi)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b="1" dirty="0" err="1"/>
              <a:t>Gestione</a:t>
            </a:r>
            <a:r>
              <a:rPr lang="en-US" b="1" dirty="0"/>
              <a:t> </a:t>
            </a:r>
            <a:r>
              <a:rPr lang="en-US" b="1" dirty="0" err="1"/>
              <a:t>dei</a:t>
            </a:r>
            <a:r>
              <a:rPr lang="en-US" b="1" dirty="0"/>
              <a:t> </a:t>
            </a:r>
            <a:r>
              <a:rPr lang="en-US" b="1" dirty="0" err="1"/>
              <a:t>farmaci</a:t>
            </a:r>
            <a:r>
              <a:rPr lang="en-US" b="1" dirty="0"/>
              <a:t> </a:t>
            </a:r>
            <a:r>
              <a:rPr lang="en-US" b="1" dirty="0" err="1"/>
              <a:t>nell’ospedale</a:t>
            </a:r>
            <a:endParaRPr lang="en-US" b="1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sz="2000" dirty="0" err="1"/>
              <a:t>Tutte</a:t>
            </a:r>
            <a:r>
              <a:rPr lang="en-US" sz="2000" dirty="0"/>
              <a:t> le </a:t>
            </a:r>
            <a:r>
              <a:rPr lang="en-US" sz="2000" dirty="0" err="1"/>
              <a:t>fasi</a:t>
            </a:r>
            <a:endParaRPr lang="en-US" sz="20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sz="2000" dirty="0" err="1"/>
              <a:t>Cambiamenti</a:t>
            </a:r>
            <a:r>
              <a:rPr lang="en-US" sz="2000" dirty="0"/>
              <a:t> al </a:t>
            </a:r>
            <a:r>
              <a:rPr lang="en-US" sz="2000" dirty="0" err="1"/>
              <a:t>prontuario</a:t>
            </a:r>
            <a:endParaRPr lang="en-US" sz="20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sz="2000" dirty="0" err="1"/>
              <a:t>Errori</a:t>
            </a:r>
            <a:r>
              <a:rPr lang="en-US" sz="2000" dirty="0"/>
              <a:t> </a:t>
            </a:r>
            <a:r>
              <a:rPr lang="en-US" sz="2000" dirty="0" err="1"/>
              <a:t>terapia</a:t>
            </a:r>
            <a:r>
              <a:rPr lang="en-US" sz="2000" dirty="0"/>
              <a:t> o near miss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it-IT" sz="2000" dirty="0">
                <a:cs typeface="Times New Roman" pitchFamily="18" charset="0"/>
              </a:rPr>
              <a:t>Uso di antibiotici ed altri farmaci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sz="2000" dirty="0"/>
              <a:t>IPSG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it-IT" sz="2000" dirty="0"/>
              <a:t>Strategie proattive di riduzione del rischio (es. FMEA)</a:t>
            </a:r>
            <a:endParaRPr lang="en-US" sz="2000" dirty="0"/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it-IT" b="1" dirty="0">
                <a:cs typeface="Times New Roman" pitchFamily="18" charset="0"/>
              </a:rPr>
              <a:t>Sistema di segnalazione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it-IT" sz="2000" dirty="0">
                <a:cs typeface="Times New Roman" pitchFamily="18" charset="0"/>
              </a:rPr>
              <a:t>Raccolta, analisi e miglioramento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sz="2000" dirty="0" err="1"/>
              <a:t>Evidenziare</a:t>
            </a:r>
            <a:r>
              <a:rPr lang="en-US" sz="2000" dirty="0"/>
              <a:t> </a:t>
            </a:r>
            <a:r>
              <a:rPr lang="en-US" sz="2000" dirty="0" err="1"/>
              <a:t>fabbisogni</a:t>
            </a:r>
            <a:r>
              <a:rPr lang="en-US" sz="2000" dirty="0"/>
              <a:t> </a:t>
            </a:r>
            <a:r>
              <a:rPr lang="en-US" sz="2000" dirty="0" err="1"/>
              <a:t>formativi</a:t>
            </a:r>
            <a:endParaRPr lang="en-US" sz="20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it-IT" sz="2000" dirty="0">
                <a:cs typeface="Times New Roman" pitchFamily="18" charset="0"/>
              </a:rPr>
              <a:t>Area di miglioramento</a:t>
            </a:r>
          </a:p>
          <a:p>
            <a:pPr>
              <a:lnSpc>
                <a:spcPct val="80000"/>
              </a:lnSpc>
              <a:buFontTx/>
              <a:buChar char="-"/>
              <a:defRPr/>
            </a:pPr>
            <a:endParaRPr lang="it-IT" dirty="0"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dirty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dirty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267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egnaposto numero diapositiva 3">
            <a:extLst>
              <a:ext uri="{FF2B5EF4-FFF2-40B4-BE49-F238E27FC236}">
                <a16:creationId xmlns:a16="http://schemas.microsoft.com/office/drawing/2014/main" id="{528213E2-BBFB-40E5-9B97-7686D722FA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it-IT" dirty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7F4D6D6A-65CD-46D5-AFAC-724F8C3ECE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38400" y="487364"/>
            <a:ext cx="7772400" cy="808037"/>
          </a:xfrm>
        </p:spPr>
        <p:txBody>
          <a:bodyPr/>
          <a:lstStyle/>
          <a:p>
            <a:pPr fontAlgn="base">
              <a:spcAft>
                <a:spcPct val="0"/>
              </a:spcAft>
            </a:pPr>
            <a:r>
              <a:rPr lang="it-IT" altLang="it-IT" sz="360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Selezione ed approvvigionamento</a:t>
            </a:r>
            <a:endParaRPr lang="en-US" altLang="it-IT" sz="3600">
              <a:latin typeface="Arial" panose="020B0604020202020204" pitchFamily="34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C4AA143-A6B7-4C10-842A-B815CFB139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14094" y="1983858"/>
            <a:ext cx="7772400" cy="439578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it-IT" sz="2400" b="1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Gestione</a:t>
            </a:r>
            <a:r>
              <a:rPr lang="en-US" altLang="it-IT" sz="2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US" altLang="it-IT" sz="2400" b="1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prontuario</a:t>
            </a:r>
            <a:r>
              <a:rPr lang="en-US" altLang="it-IT" sz="2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(MMU.2.1)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it-IT" altLang="it-IT" sz="20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Sviluppo (processo collaborativo)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it-IT" altLang="it-IT" sz="20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Supervisione (coinvolgimento dei clinici)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it-IT" altLang="it-IT" sz="20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Aggiornamento (introduzione nuovi farmaci)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it-IT" altLang="it-IT" sz="2000" dirty="0">
              <a:latin typeface="Arial" panose="020B0604020202020204" pitchFamily="34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it-IT" sz="2400" b="1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Disponibiltà</a:t>
            </a:r>
            <a:r>
              <a:rPr lang="en-US" altLang="it-IT" sz="2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US" altLang="it-IT" sz="2400" b="1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farmaci</a:t>
            </a:r>
            <a:r>
              <a:rPr lang="en-US" altLang="it-IT" sz="2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(MMU.2)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it-IT" altLang="it-IT" sz="20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Farmaci fuori prontuario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it-IT" altLang="it-IT" sz="20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Farmaci a farmacia chiusa</a:t>
            </a:r>
          </a:p>
        </p:txBody>
      </p:sp>
    </p:spTree>
    <p:extLst>
      <p:ext uri="{BB962C8B-B14F-4D97-AF65-F5344CB8AC3E}">
        <p14:creationId xmlns:p14="http://schemas.microsoft.com/office/powerpoint/2010/main" val="69063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numero diapositiva 3">
            <a:extLst>
              <a:ext uri="{FF2B5EF4-FFF2-40B4-BE49-F238E27FC236}">
                <a16:creationId xmlns:a16="http://schemas.microsoft.com/office/drawing/2014/main" id="{3047CCFF-C6F6-415D-A0EF-19E942B980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it-IT" dirty="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AA242A7F-FAD3-4241-A3D7-67C9822EC4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38400" y="487364"/>
            <a:ext cx="7772400" cy="808037"/>
          </a:xfrm>
        </p:spPr>
        <p:txBody>
          <a:bodyPr/>
          <a:lstStyle/>
          <a:p>
            <a:pPr fontAlgn="base">
              <a:spcAft>
                <a:spcPct val="0"/>
              </a:spcAft>
            </a:pPr>
            <a:r>
              <a:rPr lang="it-IT" altLang="it-IT" sz="360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Stoccaggio e conservazione</a:t>
            </a:r>
            <a:endParaRPr lang="en-US" altLang="it-IT" sz="3600">
              <a:latin typeface="Arial" panose="020B0604020202020204" pitchFamily="34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7053F346-F551-4FEB-AC4A-3F00789477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3952" y="1987366"/>
            <a:ext cx="7772400" cy="36449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Farmaci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a </a:t>
            </a: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confezione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e </a:t>
            </a: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suono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simile (LASA)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Stupefacenti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(MMU.3#2)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Farmaci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per le </a:t>
            </a: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urgenze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(MMU.3.2)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Farmaci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sperimentali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, </a:t>
            </a: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radioattivi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e </a:t>
            </a: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chemioterapici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(MMU.3.1#2)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Farmaci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di </a:t>
            </a: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propietà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del </a:t>
            </a: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paziente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(MMU.3.1#4)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Campioni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di </a:t>
            </a: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medicinali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(MMU.3.1#3)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Prodotti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per la </a:t>
            </a:r>
            <a:r>
              <a:rPr lang="en-US" altLang="it-IT" dirty="0" err="1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nutrizione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it-IT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(MMU.3.1#1)</a:t>
            </a:r>
            <a:endParaRPr lang="it-IT" altLang="it-IT" dirty="0">
              <a:latin typeface="Arial" panose="020B0604020202020204" pitchFamily="34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167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66A4A3E3-F5AD-447B-BE1E-4509972522C6}"/>
              </a:ext>
            </a:extLst>
          </p:cNvPr>
          <p:cNvSpPr/>
          <p:nvPr/>
        </p:nvSpPr>
        <p:spPr>
          <a:xfrm>
            <a:off x="2405993" y="1844824"/>
            <a:ext cx="7380034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t-IT" sz="40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Thank</a:t>
            </a:r>
            <a:r>
              <a:rPr lang="it-IT" sz="4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it-IT" sz="40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you</a:t>
            </a:r>
            <a:r>
              <a:rPr lang="it-IT" sz="4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it-IT" sz="40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for</a:t>
            </a:r>
            <a:r>
              <a:rPr lang="it-IT" sz="4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it-IT" sz="40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your</a:t>
            </a:r>
            <a:r>
              <a:rPr lang="it-IT" sz="4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it-IT" sz="40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attention</a:t>
            </a:r>
            <a:endParaRPr lang="it-IT" sz="4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8" name="Sottotitolo 2">
            <a:extLst>
              <a:ext uri="{FF2B5EF4-FFF2-40B4-BE49-F238E27FC236}">
                <a16:creationId xmlns:a16="http://schemas.microsoft.com/office/drawing/2014/main" id="{F404F322-430C-4B46-9D36-72179FD7662A}"/>
              </a:ext>
            </a:extLst>
          </p:cNvPr>
          <p:cNvSpPr txBox="1">
            <a:spLocks/>
          </p:cNvSpPr>
          <p:nvPr/>
        </p:nvSpPr>
        <p:spPr>
          <a:xfrm>
            <a:off x="3000376" y="3500438"/>
            <a:ext cx="6048375" cy="144145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it-IT" sz="2400" i="1" dirty="0" err="1">
                <a:latin typeface="Helvetica" pitchFamily="34" charset="0"/>
              </a:rPr>
              <a:t>Filippo.</a:t>
            </a:r>
            <a:r>
              <a:rPr lang="it-IT" sz="2400" i="1" err="1">
                <a:latin typeface="Helvetica" pitchFamily="34" charset="0"/>
              </a:rPr>
              <a:t>Azzali</a:t>
            </a:r>
            <a:r>
              <a:rPr lang="it-IT" sz="2400" i="1">
                <a:latin typeface="Helvetica" pitchFamily="34" charset="0"/>
              </a:rPr>
              <a:t>@progeaservizi.it</a:t>
            </a:r>
            <a:endParaRPr lang="it-IT" sz="2400" i="1" dirty="0">
              <a:latin typeface="Helvetica" pitchFamily="34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it-IT" sz="2400" i="1" dirty="0">
              <a:latin typeface="Helvetica" pitchFamily="34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it-IT" sz="2400" i="1" dirty="0">
              <a:latin typeface="Helvetica" pitchFamily="34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it-IT" sz="2400" i="1" dirty="0">
                <a:latin typeface="Helvetica" pitchFamily="34" charset="0"/>
                <a:hlinkClick r:id="rId2"/>
              </a:rPr>
              <a:t>www.jointcommissioninternational.org</a:t>
            </a:r>
            <a:endParaRPr lang="it-IT" sz="2400" i="1" dirty="0">
              <a:latin typeface="Helvetica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it-IT" sz="2400" i="1" dirty="0">
              <a:latin typeface="Helvetica" pitchFamily="34" charset="0"/>
            </a:endParaRPr>
          </a:p>
        </p:txBody>
      </p:sp>
      <p:sp>
        <p:nvSpPr>
          <p:cNvPr id="125956" name="Titolo 4">
            <a:extLst>
              <a:ext uri="{FF2B5EF4-FFF2-40B4-BE49-F238E27FC236}">
                <a16:creationId xmlns:a16="http://schemas.microsoft.com/office/drawing/2014/main" id="{50141195-1F58-4373-936C-B6EA7DA84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5913" y="115888"/>
            <a:ext cx="7632700" cy="576262"/>
          </a:xfrm>
        </p:spPr>
        <p:txBody>
          <a:bodyPr>
            <a:normAutofit fontScale="90000"/>
          </a:bodyPr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42899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numero diapositiva 3">
            <a:extLst>
              <a:ext uri="{FF2B5EF4-FFF2-40B4-BE49-F238E27FC236}">
                <a16:creationId xmlns:a16="http://schemas.microsoft.com/office/drawing/2014/main" id="{38DEE0AF-323A-4FCA-94EE-0126C40D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it-IT" dirty="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A7EB9EE3-B977-4665-996C-A91A8252C5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13098" y="728369"/>
            <a:ext cx="7772400" cy="808037"/>
          </a:xfrm>
        </p:spPr>
        <p:txBody>
          <a:bodyPr/>
          <a:lstStyle/>
          <a:p>
            <a:pPr fontAlgn="base">
              <a:spcAft>
                <a:spcPct val="0"/>
              </a:spcAft>
            </a:pPr>
            <a:r>
              <a:rPr lang="it-IT" altLang="it-IT" sz="36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Caratteristiche della metodologia</a:t>
            </a:r>
            <a:endParaRPr lang="en-US" altLang="it-IT" sz="36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043F5189-3F3B-46DA-975B-12CE6F7143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1119" y="2168046"/>
            <a:ext cx="7704137" cy="4608512"/>
          </a:xfrm>
        </p:spPr>
        <p:txBody>
          <a:bodyPr>
            <a:normAutofit/>
          </a:bodyPr>
          <a:lstStyle/>
          <a:p>
            <a:pPr marL="609600" indent="-609600">
              <a:buFont typeface="Wingdings" panose="05000000000000000000" pitchFamily="2" charset="2"/>
              <a:buChar char="Ø"/>
            </a:pPr>
            <a:r>
              <a:rPr lang="it-IT" altLang="it-IT" sz="28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Approccio</a:t>
            </a:r>
          </a:p>
          <a:p>
            <a:pPr marL="1009650" lvl="1" indent="-609600">
              <a:buFont typeface="Wingdings" panose="05000000000000000000" pitchFamily="2" charset="2"/>
              <a:buChar char="§"/>
            </a:pPr>
            <a:r>
              <a:rPr lang="it-IT" altLang="it-IT" sz="24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trasversale all’ospedale</a:t>
            </a:r>
          </a:p>
          <a:p>
            <a:pPr marL="1009650" lvl="1" indent="-609600">
              <a:buFont typeface="Wingdings" panose="05000000000000000000" pitchFamily="2" charset="2"/>
              <a:buChar char="§"/>
            </a:pPr>
            <a:r>
              <a:rPr lang="it-IT" altLang="it-IT" sz="24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multidisciplinarità</a:t>
            </a:r>
          </a:p>
          <a:p>
            <a:pPr marL="1009650" lvl="1" indent="-609600">
              <a:buFont typeface="Wingdings" panose="05000000000000000000" pitchFamily="2" charset="2"/>
              <a:buChar char="§"/>
            </a:pPr>
            <a:endParaRPr lang="it-IT" altLang="it-IT" sz="2400" dirty="0">
              <a:latin typeface="Arial" panose="020B0604020202020204" pitchFamily="34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609600" indent="-609600">
              <a:buFont typeface="Wingdings" panose="05000000000000000000" pitchFamily="2" charset="2"/>
              <a:buChar char="Ø"/>
            </a:pPr>
            <a:r>
              <a:rPr lang="it-IT" altLang="it-IT" sz="28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Richiesta di:</a:t>
            </a:r>
          </a:p>
          <a:p>
            <a:pPr marL="1009650" lvl="1" indent="-609600">
              <a:buFont typeface="Wingdings" panose="05000000000000000000" pitchFamily="2" charset="2"/>
              <a:buChar char="§"/>
            </a:pPr>
            <a:r>
              <a:rPr lang="it-IT" altLang="it-IT" sz="24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Documenti scritti</a:t>
            </a:r>
          </a:p>
          <a:p>
            <a:pPr marL="1009650" lvl="1" indent="-609600">
              <a:buFont typeface="Wingdings" panose="05000000000000000000" pitchFamily="2" charset="2"/>
              <a:buChar char="§"/>
            </a:pPr>
            <a:r>
              <a:rPr lang="it-IT" altLang="it-IT" sz="24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Comportamenti in atto</a:t>
            </a:r>
          </a:p>
          <a:p>
            <a:pPr marL="1009650" lvl="1" indent="-609600">
              <a:buFont typeface="Wingdings" panose="05000000000000000000" pitchFamily="2" charset="2"/>
              <a:buChar char="§"/>
            </a:pPr>
            <a:r>
              <a:rPr lang="it-IT" altLang="it-IT" sz="24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Verifica dei risultati</a:t>
            </a:r>
          </a:p>
        </p:txBody>
      </p:sp>
    </p:spTree>
    <p:extLst>
      <p:ext uri="{BB962C8B-B14F-4D97-AF65-F5344CB8AC3E}">
        <p14:creationId xmlns:p14="http://schemas.microsoft.com/office/powerpoint/2010/main" val="2082746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egnaposto numero diapositiva 3">
            <a:extLst>
              <a:ext uri="{FF2B5EF4-FFF2-40B4-BE49-F238E27FC236}">
                <a16:creationId xmlns:a16="http://schemas.microsoft.com/office/drawing/2014/main" id="{FFB54FB7-2378-4540-8D53-52075BE41E7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it-IT" dirty="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9011A0B7-1878-4AD7-900D-1F5B64187E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22525" y="438150"/>
            <a:ext cx="8229600" cy="808038"/>
          </a:xfrm>
        </p:spPr>
        <p:txBody>
          <a:bodyPr/>
          <a:lstStyle/>
          <a:p>
            <a:pPr fontAlgn="base">
              <a:spcAft>
                <a:spcPct val="0"/>
              </a:spcAft>
            </a:pPr>
            <a:r>
              <a:rPr lang="it-IT" altLang="it-IT" sz="36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Gli standard JCI e i farmaci</a:t>
            </a:r>
            <a:endParaRPr lang="en-US" altLang="it-IT" sz="28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9004AFC-8FB4-4F2F-A78D-16DFB7E1DC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15053" y="1865793"/>
            <a:ext cx="7704137" cy="4608513"/>
          </a:xfrm>
        </p:spPr>
        <p:txBody>
          <a:bodyPr>
            <a:normAutofit lnSpcReduction="10000"/>
          </a:bodyPr>
          <a:lstStyle/>
          <a:p>
            <a:pPr marL="609600" indent="-609600">
              <a:buFont typeface="Wingdings" panose="05000000000000000000" pitchFamily="2" charset="2"/>
              <a:buChar char="Ø"/>
            </a:pPr>
            <a:r>
              <a:rPr lang="it-IT" altLang="it-IT" sz="1600" b="1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Gestione ed uso dei farmaci (MMU)</a:t>
            </a:r>
          </a:p>
          <a:p>
            <a:pPr marL="609600" indent="-609600">
              <a:buFont typeface="Wingdings" panose="05000000000000000000" pitchFamily="2" charset="2"/>
              <a:buChar char="Ø"/>
            </a:pPr>
            <a:endParaRPr lang="it-IT" altLang="it-IT" sz="1600" dirty="0">
              <a:latin typeface="Arial" panose="020B0604020202020204" pitchFamily="34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609600" indent="-609600">
              <a:buFont typeface="Wingdings" panose="05000000000000000000" pitchFamily="2" charset="2"/>
              <a:buChar char="Ø"/>
            </a:pPr>
            <a:r>
              <a:rPr lang="it-IT" altLang="it-IT" sz="16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Obiettivi Internazionali per la Sicurezza del Paziente (IPSG)</a:t>
            </a:r>
          </a:p>
          <a:p>
            <a:pPr marL="609600" indent="-609600">
              <a:buFont typeface="Wingdings" panose="05000000000000000000" pitchFamily="2" charset="2"/>
              <a:buChar char="Ø"/>
            </a:pPr>
            <a:r>
              <a:rPr lang="it-IT" altLang="it-IT" sz="16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Accesso e Continuità delle Cure (ACC)</a:t>
            </a:r>
          </a:p>
          <a:p>
            <a:pPr marL="609600" indent="-609600">
              <a:buFont typeface="Wingdings" panose="05000000000000000000" pitchFamily="2" charset="2"/>
              <a:buChar char="Ø"/>
            </a:pPr>
            <a:r>
              <a:rPr lang="it-IT" altLang="it-IT" sz="16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Cura del Paziente (COP)</a:t>
            </a:r>
          </a:p>
          <a:p>
            <a:pPr marL="609600" indent="-609600">
              <a:buFont typeface="Wingdings" panose="05000000000000000000" pitchFamily="2" charset="2"/>
              <a:buChar char="Ø"/>
            </a:pPr>
            <a:r>
              <a:rPr lang="it-IT" altLang="it-IT" sz="16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Educazione del paziente e dei familiari (PFE)</a:t>
            </a:r>
          </a:p>
          <a:p>
            <a:pPr marL="609600" indent="-609600">
              <a:buFont typeface="Wingdings" panose="05000000000000000000" pitchFamily="2" charset="2"/>
              <a:buChar char="Ø"/>
            </a:pPr>
            <a:r>
              <a:rPr lang="it-IT" altLang="it-IT" sz="16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Miglioramento qualità e sicurezza del paziente (QPS)</a:t>
            </a:r>
          </a:p>
          <a:p>
            <a:pPr marL="609600" indent="-609600">
              <a:buFont typeface="Wingdings" panose="05000000000000000000" pitchFamily="2" charset="2"/>
              <a:buChar char="Ø"/>
            </a:pPr>
            <a:r>
              <a:rPr lang="it-IT" altLang="it-IT" sz="16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Governo, Leadership e Direzione (GLD)</a:t>
            </a:r>
          </a:p>
          <a:p>
            <a:pPr marL="1352550" lvl="1" indent="-609600">
              <a:buFont typeface="Wingdings" panose="05000000000000000000" pitchFamily="2" charset="2"/>
              <a:buChar char="Ø"/>
            </a:pPr>
            <a:r>
              <a:rPr lang="it-IT" altLang="it-IT" sz="16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Approvvigionamento</a:t>
            </a:r>
          </a:p>
          <a:p>
            <a:pPr marL="1352550" lvl="1" indent="-609600">
              <a:buFont typeface="Wingdings" panose="05000000000000000000" pitchFamily="2" charset="2"/>
              <a:buChar char="Ø"/>
            </a:pPr>
            <a:r>
              <a:rPr lang="it-IT" altLang="it-IT" sz="16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Farmaci sperimentali</a:t>
            </a:r>
          </a:p>
          <a:p>
            <a:pPr marL="609600" indent="-609600">
              <a:buFont typeface="Wingdings" panose="05000000000000000000" pitchFamily="2" charset="2"/>
              <a:buChar char="Ø"/>
            </a:pPr>
            <a:r>
              <a:rPr lang="it-IT" altLang="it-IT" sz="16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Formazione e Qualifiche del personale (SQE)</a:t>
            </a:r>
          </a:p>
          <a:p>
            <a:pPr marL="1352550" lvl="1" indent="-609600">
              <a:buFont typeface="Wingdings" panose="05000000000000000000" pitchFamily="2" charset="2"/>
              <a:buChar char="Ø"/>
            </a:pPr>
            <a:r>
              <a:rPr lang="it-IT" altLang="it-IT" sz="16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Valutazioni performance dei medici</a:t>
            </a:r>
          </a:p>
          <a:p>
            <a:pPr marL="609600" indent="-609600">
              <a:buFont typeface="Wingdings" panose="05000000000000000000" pitchFamily="2" charset="2"/>
              <a:buChar char="Ø"/>
            </a:pPr>
            <a:r>
              <a:rPr lang="it-IT" altLang="it-IT" sz="16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Gestione delle Informazioni (MOI)</a:t>
            </a:r>
          </a:p>
        </p:txBody>
      </p:sp>
    </p:spTree>
    <p:extLst>
      <p:ext uri="{BB962C8B-B14F-4D97-AF65-F5344CB8AC3E}">
        <p14:creationId xmlns:p14="http://schemas.microsoft.com/office/powerpoint/2010/main" val="3431237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numero diapositiva 3">
            <a:extLst>
              <a:ext uri="{FF2B5EF4-FFF2-40B4-BE49-F238E27FC236}">
                <a16:creationId xmlns:a16="http://schemas.microsoft.com/office/drawing/2014/main" id="{2DBE93C1-6803-4676-B04E-10060730F5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0" y="439472"/>
            <a:ext cx="0" cy="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it-IT" dirty="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A4A7BFD1-9D2F-4994-97EF-788947DD06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38400" y="487364"/>
            <a:ext cx="7772400" cy="808037"/>
          </a:xfrm>
        </p:spPr>
        <p:txBody>
          <a:bodyPr/>
          <a:lstStyle/>
          <a:p>
            <a:pPr fontAlgn="base">
              <a:spcAft>
                <a:spcPct val="0"/>
              </a:spcAft>
            </a:pPr>
            <a:r>
              <a:rPr lang="it-IT" altLang="it-IT" sz="360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Processo gestione e uso dei farmaci</a:t>
            </a:r>
            <a:endParaRPr lang="en-US" altLang="it-IT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7065B2D0-1D5B-45CF-90DD-ACF78805C1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0" y="4425686"/>
            <a:ext cx="2133600" cy="1520825"/>
          </a:xfrm>
          <a:prstGeom prst="rect">
            <a:avLst/>
          </a:prstGeom>
          <a:solidFill>
            <a:srgbClr val="FFFF99"/>
          </a:solidFill>
          <a:ln w="476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197" name="Rectangle 4">
            <a:extLst>
              <a:ext uri="{FF2B5EF4-FFF2-40B4-BE49-F238E27FC236}">
                <a16:creationId xmlns:a16="http://schemas.microsoft.com/office/drawing/2014/main" id="{35775DCE-DC33-4077-94AD-EB7BD2554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625" y="2139686"/>
            <a:ext cx="2643188" cy="1520825"/>
          </a:xfrm>
          <a:prstGeom prst="rect">
            <a:avLst/>
          </a:prstGeom>
          <a:solidFill>
            <a:srgbClr val="FFFF99"/>
          </a:solidFill>
          <a:ln w="476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198" name="Rectangle 5">
            <a:extLst>
              <a:ext uri="{FF2B5EF4-FFF2-40B4-BE49-F238E27FC236}">
                <a16:creationId xmlns:a16="http://schemas.microsoft.com/office/drawing/2014/main" id="{3A5E24E4-4D52-46E0-9E6C-52043F21B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1525" y="2450835"/>
            <a:ext cx="1183016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it-IT" sz="2000" b="1">
                <a:solidFill>
                  <a:srgbClr val="000000"/>
                </a:solidFill>
              </a:rPr>
              <a:t>Selezione</a:t>
            </a:r>
          </a:p>
          <a:p>
            <a:pPr eaLnBrk="1" hangingPunct="1"/>
            <a:endParaRPr lang="en-US" altLang="it-IT" sz="2400" b="1" i="1">
              <a:latin typeface="Tahoma" panose="020B0604030504040204" pitchFamily="34" charset="0"/>
            </a:endParaRPr>
          </a:p>
        </p:txBody>
      </p:sp>
      <p:sp>
        <p:nvSpPr>
          <p:cNvPr id="8199" name="Rectangle 6">
            <a:extLst>
              <a:ext uri="{FF2B5EF4-FFF2-40B4-BE49-F238E27FC236}">
                <a16:creationId xmlns:a16="http://schemas.microsoft.com/office/drawing/2014/main" id="{74C0DD39-60DD-4B31-A2C2-7F50A6118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4064" y="2952486"/>
            <a:ext cx="25669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it-IT" sz="2000" b="1">
                <a:solidFill>
                  <a:srgbClr val="000000"/>
                </a:solidFill>
              </a:rPr>
              <a:t>Approvvigionamento</a:t>
            </a:r>
            <a:endParaRPr lang="en-US" altLang="it-IT" sz="2000" b="1">
              <a:latin typeface="Tahoma" panose="020B0604030504040204" pitchFamily="34" charset="0"/>
            </a:endParaRPr>
          </a:p>
        </p:txBody>
      </p:sp>
      <p:sp>
        <p:nvSpPr>
          <p:cNvPr id="8200" name="Rectangle 7">
            <a:extLst>
              <a:ext uri="{FF2B5EF4-FFF2-40B4-BE49-F238E27FC236}">
                <a16:creationId xmlns:a16="http://schemas.microsoft.com/office/drawing/2014/main" id="{52131C82-178A-4B35-A48B-040C014C8F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7314" y="2203186"/>
            <a:ext cx="2071687" cy="1520825"/>
          </a:xfrm>
          <a:prstGeom prst="rect">
            <a:avLst/>
          </a:prstGeom>
          <a:solidFill>
            <a:srgbClr val="FFFF99"/>
          </a:solidFill>
          <a:ln w="476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201" name="Rectangle 8">
            <a:extLst>
              <a:ext uri="{FF2B5EF4-FFF2-40B4-BE49-F238E27FC236}">
                <a16:creationId xmlns:a16="http://schemas.microsoft.com/office/drawing/2014/main" id="{56A5CCCB-10CB-4890-B1A5-46A69CD23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3063" y="2439723"/>
            <a:ext cx="140904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it-IT" sz="2000" b="1">
                <a:latin typeface="Tahoma" panose="020B0604030504040204" pitchFamily="34" charset="0"/>
              </a:rPr>
              <a:t>Stoccaggio</a:t>
            </a:r>
          </a:p>
        </p:txBody>
      </p:sp>
      <p:sp>
        <p:nvSpPr>
          <p:cNvPr id="8202" name="Rectangle 9">
            <a:extLst>
              <a:ext uri="{FF2B5EF4-FFF2-40B4-BE49-F238E27FC236}">
                <a16:creationId xmlns:a16="http://schemas.microsoft.com/office/drawing/2014/main" id="{FD61784D-CE0D-44AB-8B0E-0ADE03F2F4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2550" y="4349486"/>
            <a:ext cx="2286000" cy="1520825"/>
          </a:xfrm>
          <a:prstGeom prst="rect">
            <a:avLst/>
          </a:prstGeom>
          <a:solidFill>
            <a:srgbClr val="FFFF99"/>
          </a:solidFill>
          <a:ln w="476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203" name="Rectangle 10">
            <a:extLst>
              <a:ext uri="{FF2B5EF4-FFF2-40B4-BE49-F238E27FC236}">
                <a16:creationId xmlns:a16="http://schemas.microsoft.com/office/drawing/2014/main" id="{231F2504-E843-4184-A594-C2C8E2C85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3376" y="5308335"/>
            <a:ext cx="17065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it-IT" sz="2000" b="1">
                <a:solidFill>
                  <a:srgbClr val="000000"/>
                </a:solidFill>
              </a:rPr>
              <a:t>Distribuzione  </a:t>
            </a:r>
            <a:endParaRPr lang="en-US" altLang="it-IT" sz="2000" b="1" i="1">
              <a:solidFill>
                <a:srgbClr val="000000"/>
              </a:solidFill>
            </a:endParaRPr>
          </a:p>
        </p:txBody>
      </p:sp>
      <p:sp>
        <p:nvSpPr>
          <p:cNvPr id="8204" name="Rectangle 11">
            <a:extLst>
              <a:ext uri="{FF2B5EF4-FFF2-40B4-BE49-F238E27FC236}">
                <a16:creationId xmlns:a16="http://schemas.microsoft.com/office/drawing/2014/main" id="{9A2BDF94-0DE9-4E57-B86E-91693E5A7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5850" y="4362186"/>
            <a:ext cx="2286000" cy="1520825"/>
          </a:xfrm>
          <a:prstGeom prst="rect">
            <a:avLst/>
          </a:prstGeom>
          <a:solidFill>
            <a:srgbClr val="FFFF99"/>
          </a:solidFill>
          <a:ln w="476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205" name="Rectangle 12">
            <a:extLst>
              <a:ext uri="{FF2B5EF4-FFF2-40B4-BE49-F238E27FC236}">
                <a16:creationId xmlns:a16="http://schemas.microsoft.com/office/drawing/2014/main" id="{2A8DBE0B-7DE9-4D34-B59F-A2EB7888EB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3475" y="4947972"/>
            <a:ext cx="21859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it-IT" sz="2000" b="1">
                <a:solidFill>
                  <a:srgbClr val="000000"/>
                </a:solidFill>
              </a:rPr>
              <a:t>Somministrazione</a:t>
            </a:r>
            <a:endParaRPr lang="en-US" altLang="it-IT" sz="2000" b="1">
              <a:latin typeface="Tahoma" panose="020B0604030504040204" pitchFamily="34" charset="0"/>
            </a:endParaRPr>
          </a:p>
        </p:txBody>
      </p:sp>
      <p:sp>
        <p:nvSpPr>
          <p:cNvPr id="8206" name="Rectangle 13">
            <a:extLst>
              <a:ext uri="{FF2B5EF4-FFF2-40B4-BE49-F238E27FC236}">
                <a16:creationId xmlns:a16="http://schemas.microsoft.com/office/drawing/2014/main" id="{52B6B2FF-4B5B-4AB7-8168-18C7C30BA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0" y="4947972"/>
            <a:ext cx="16081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it-IT" sz="2000" b="1" dirty="0" err="1">
                <a:solidFill>
                  <a:srgbClr val="000000"/>
                </a:solidFill>
              </a:rPr>
              <a:t>Monitoraggio</a:t>
            </a:r>
            <a:endParaRPr lang="en-US" altLang="it-IT" sz="2000" b="1" dirty="0">
              <a:latin typeface="Tahoma" panose="020B0604030504040204" pitchFamily="34" charset="0"/>
            </a:endParaRPr>
          </a:p>
        </p:txBody>
      </p:sp>
      <p:sp>
        <p:nvSpPr>
          <p:cNvPr id="8207" name="Line 14">
            <a:extLst>
              <a:ext uri="{FF2B5EF4-FFF2-40B4-BE49-F238E27FC236}">
                <a16:creationId xmlns:a16="http://schemas.microsoft.com/office/drawing/2014/main" id="{4B2E4693-F7A5-452A-B988-392F812924B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1850" y="2812786"/>
            <a:ext cx="6350" cy="158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8208" name="Freeform 15">
            <a:extLst>
              <a:ext uri="{FF2B5EF4-FFF2-40B4-BE49-F238E27FC236}">
                <a16:creationId xmlns:a16="http://schemas.microsoft.com/office/drawing/2014/main" id="{CC99071F-C81A-47C0-BF3A-AE84A0EB0D35}"/>
              </a:ext>
            </a:extLst>
          </p:cNvPr>
          <p:cNvSpPr>
            <a:spLocks/>
          </p:cNvSpPr>
          <p:nvPr/>
        </p:nvSpPr>
        <p:spPr bwMode="auto">
          <a:xfrm>
            <a:off x="4881563" y="2939785"/>
            <a:ext cx="228600" cy="152400"/>
          </a:xfrm>
          <a:custGeom>
            <a:avLst/>
            <a:gdLst>
              <a:gd name="T0" fmla="*/ 0 w 132"/>
              <a:gd name="T1" fmla="*/ 2147483647 h 85"/>
              <a:gd name="T2" fmla="*/ 0 w 132"/>
              <a:gd name="T3" fmla="*/ 0 h 85"/>
              <a:gd name="T4" fmla="*/ 2147483647 w 132"/>
              <a:gd name="T5" fmla="*/ 2147483647 h 85"/>
              <a:gd name="T6" fmla="*/ 0 w 132"/>
              <a:gd name="T7" fmla="*/ 2147483647 h 85"/>
              <a:gd name="T8" fmla="*/ 0 w 132"/>
              <a:gd name="T9" fmla="*/ 2147483647 h 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2"/>
              <a:gd name="T16" fmla="*/ 0 h 85"/>
              <a:gd name="T17" fmla="*/ 132 w 132"/>
              <a:gd name="T18" fmla="*/ 85 h 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2" h="85">
                <a:moveTo>
                  <a:pt x="0" y="42"/>
                </a:moveTo>
                <a:lnTo>
                  <a:pt x="0" y="0"/>
                </a:lnTo>
                <a:lnTo>
                  <a:pt x="132" y="42"/>
                </a:lnTo>
                <a:lnTo>
                  <a:pt x="0" y="85"/>
                </a:lnTo>
                <a:lnTo>
                  <a:pt x="0" y="42"/>
                </a:lnTo>
                <a:close/>
              </a:path>
            </a:pathLst>
          </a:custGeom>
          <a:solidFill>
            <a:schemeClr val="tx1"/>
          </a:solidFill>
          <a:ln w="142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209" name="Line 16">
            <a:extLst>
              <a:ext uri="{FF2B5EF4-FFF2-40B4-BE49-F238E27FC236}">
                <a16:creationId xmlns:a16="http://schemas.microsoft.com/office/drawing/2014/main" id="{73E5BF45-EE56-4992-9312-47DB74BDD6CC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3438" y="3015985"/>
            <a:ext cx="381000" cy="0"/>
          </a:xfrm>
          <a:prstGeom prst="line">
            <a:avLst/>
          </a:prstGeom>
          <a:noFill/>
          <a:ln w="3975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8210" name="Line 17">
            <a:extLst>
              <a:ext uri="{FF2B5EF4-FFF2-40B4-BE49-F238E27FC236}">
                <a16:creationId xmlns:a16="http://schemas.microsoft.com/office/drawing/2014/main" id="{8C181CCF-42E3-4420-8A3E-6B9A43B97F90}"/>
              </a:ext>
            </a:extLst>
          </p:cNvPr>
          <p:cNvSpPr>
            <a:spLocks noChangeShapeType="1"/>
          </p:cNvSpPr>
          <p:nvPr/>
        </p:nvSpPr>
        <p:spPr bwMode="auto">
          <a:xfrm>
            <a:off x="7489825" y="2812786"/>
            <a:ext cx="6350" cy="158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8211" name="Freeform 18">
            <a:extLst>
              <a:ext uri="{FF2B5EF4-FFF2-40B4-BE49-F238E27FC236}">
                <a16:creationId xmlns:a16="http://schemas.microsoft.com/office/drawing/2014/main" id="{E70A9A1F-D56E-400A-9AD9-CDF15D00DBFA}"/>
              </a:ext>
            </a:extLst>
          </p:cNvPr>
          <p:cNvSpPr>
            <a:spLocks/>
          </p:cNvSpPr>
          <p:nvPr/>
        </p:nvSpPr>
        <p:spPr bwMode="auto">
          <a:xfrm>
            <a:off x="7524750" y="2914386"/>
            <a:ext cx="209550" cy="134937"/>
          </a:xfrm>
          <a:custGeom>
            <a:avLst/>
            <a:gdLst>
              <a:gd name="T0" fmla="*/ 0 w 132"/>
              <a:gd name="T1" fmla="*/ 2147483647 h 85"/>
              <a:gd name="T2" fmla="*/ 0 w 132"/>
              <a:gd name="T3" fmla="*/ 0 h 85"/>
              <a:gd name="T4" fmla="*/ 2147483647 w 132"/>
              <a:gd name="T5" fmla="*/ 2147483647 h 85"/>
              <a:gd name="T6" fmla="*/ 0 w 132"/>
              <a:gd name="T7" fmla="*/ 2147483647 h 85"/>
              <a:gd name="T8" fmla="*/ 0 w 132"/>
              <a:gd name="T9" fmla="*/ 2147483647 h 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2"/>
              <a:gd name="T16" fmla="*/ 0 h 85"/>
              <a:gd name="T17" fmla="*/ 132 w 132"/>
              <a:gd name="T18" fmla="*/ 85 h 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2" h="85">
                <a:moveTo>
                  <a:pt x="0" y="42"/>
                </a:moveTo>
                <a:lnTo>
                  <a:pt x="0" y="0"/>
                </a:lnTo>
                <a:lnTo>
                  <a:pt x="132" y="42"/>
                </a:lnTo>
                <a:lnTo>
                  <a:pt x="0" y="85"/>
                </a:lnTo>
                <a:lnTo>
                  <a:pt x="0" y="42"/>
                </a:lnTo>
                <a:close/>
              </a:path>
            </a:pathLst>
          </a:custGeom>
          <a:solidFill>
            <a:schemeClr val="tx1"/>
          </a:solidFill>
          <a:ln w="142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212" name="Line 19">
            <a:extLst>
              <a:ext uri="{FF2B5EF4-FFF2-40B4-BE49-F238E27FC236}">
                <a16:creationId xmlns:a16="http://schemas.microsoft.com/office/drawing/2014/main" id="{8CED23B0-48FC-4BC2-AFD4-5ABA94141A48}"/>
              </a:ext>
            </a:extLst>
          </p:cNvPr>
          <p:cNvSpPr>
            <a:spLocks noChangeShapeType="1"/>
          </p:cNvSpPr>
          <p:nvPr/>
        </p:nvSpPr>
        <p:spPr bwMode="auto">
          <a:xfrm>
            <a:off x="7229475" y="2990586"/>
            <a:ext cx="438150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8213" name="Line 20">
            <a:extLst>
              <a:ext uri="{FF2B5EF4-FFF2-40B4-BE49-F238E27FC236}">
                <a16:creationId xmlns:a16="http://schemas.microsoft.com/office/drawing/2014/main" id="{5F698C6E-9ACA-4350-BEDB-69DFF3B7048C}"/>
              </a:ext>
            </a:extLst>
          </p:cNvPr>
          <p:cNvSpPr>
            <a:spLocks noChangeShapeType="1"/>
          </p:cNvSpPr>
          <p:nvPr/>
        </p:nvSpPr>
        <p:spPr bwMode="auto">
          <a:xfrm>
            <a:off x="7304088" y="5024172"/>
            <a:ext cx="6350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8214" name="Line 21">
            <a:extLst>
              <a:ext uri="{FF2B5EF4-FFF2-40B4-BE49-F238E27FC236}">
                <a16:creationId xmlns:a16="http://schemas.microsoft.com/office/drawing/2014/main" id="{C7B34700-E059-4F2C-8FFE-6AC60DEC0C2F}"/>
              </a:ext>
            </a:extLst>
          </p:cNvPr>
          <p:cNvSpPr>
            <a:spLocks noChangeShapeType="1"/>
          </p:cNvSpPr>
          <p:nvPr/>
        </p:nvSpPr>
        <p:spPr bwMode="auto">
          <a:xfrm>
            <a:off x="8807450" y="3752585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8215" name="Line 22">
            <a:extLst>
              <a:ext uri="{FF2B5EF4-FFF2-40B4-BE49-F238E27FC236}">
                <a16:creationId xmlns:a16="http://schemas.microsoft.com/office/drawing/2014/main" id="{E5CDB4F4-E2DA-4C73-8997-807BA7DB96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81850" y="5225785"/>
            <a:ext cx="546100" cy="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8216" name="Rectangle 23">
            <a:extLst>
              <a:ext uri="{FF2B5EF4-FFF2-40B4-BE49-F238E27FC236}">
                <a16:creationId xmlns:a16="http://schemas.microsoft.com/office/drawing/2014/main" id="{670DBE3F-25D3-48BC-85B3-133C763FD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1763" y="2212711"/>
            <a:ext cx="2286000" cy="1520825"/>
          </a:xfrm>
          <a:prstGeom prst="rect">
            <a:avLst/>
          </a:prstGeom>
          <a:solidFill>
            <a:srgbClr val="FFFF99"/>
          </a:solidFill>
          <a:ln w="476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it-IT" sz="2200" b="1"/>
          </a:p>
          <a:p>
            <a:pPr eaLnBrk="1" hangingPunct="1"/>
            <a:endParaRPr lang="en-US" altLang="it-IT" sz="2200" b="1"/>
          </a:p>
        </p:txBody>
      </p:sp>
      <p:sp>
        <p:nvSpPr>
          <p:cNvPr id="8217" name="Line 24">
            <a:extLst>
              <a:ext uri="{FF2B5EF4-FFF2-40B4-BE49-F238E27FC236}">
                <a16:creationId xmlns:a16="http://schemas.microsoft.com/office/drawing/2014/main" id="{32F54765-2688-47E3-B474-0BE3990988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3250" y="5187685"/>
            <a:ext cx="457200" cy="1270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8218" name="Text Box 25">
            <a:extLst>
              <a:ext uri="{FF2B5EF4-FFF2-40B4-BE49-F238E27FC236}">
                <a16:creationId xmlns:a16="http://schemas.microsoft.com/office/drawing/2014/main" id="{F0749331-32C7-4BB1-BD15-58550F205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788" y="4589197"/>
            <a:ext cx="2011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it-IT" sz="2400" b="1" i="1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it-IT" sz="2000" b="1">
                <a:solidFill>
                  <a:srgbClr val="000000"/>
                </a:solidFill>
              </a:rPr>
              <a:t>Preparazione</a:t>
            </a:r>
            <a:endParaRPr lang="en-US" altLang="it-IT" sz="2400" b="1" i="1">
              <a:latin typeface="Times New Roman" panose="02020603050405020304" pitchFamily="18" charset="0"/>
            </a:endParaRPr>
          </a:p>
        </p:txBody>
      </p:sp>
      <p:sp>
        <p:nvSpPr>
          <p:cNvPr id="8219" name="Rectangle 26">
            <a:extLst>
              <a:ext uri="{FF2B5EF4-FFF2-40B4-BE49-F238E27FC236}">
                <a16:creationId xmlns:a16="http://schemas.microsoft.com/office/drawing/2014/main" id="{002716BA-B1B9-420E-9861-81A5DDAF2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6251" y="2439723"/>
            <a:ext cx="1693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it-IT" sz="2000" b="1"/>
              <a:t>Prescrizione</a:t>
            </a:r>
            <a:endParaRPr lang="it-IT" altLang="it-IT" sz="2000" b="1"/>
          </a:p>
        </p:txBody>
      </p:sp>
      <p:sp>
        <p:nvSpPr>
          <p:cNvPr id="8220" name="Rectangle 8">
            <a:extLst>
              <a:ext uri="{FF2B5EF4-FFF2-40B4-BE49-F238E27FC236}">
                <a16:creationId xmlns:a16="http://schemas.microsoft.com/office/drawing/2014/main" id="{D0327CFB-99CC-4B9E-8A7B-D9271F8FF1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8751" y="3011223"/>
            <a:ext cx="1876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it-IT" sz="2000" b="1">
                <a:latin typeface="Tahoma" panose="020B0604030504040204" pitchFamily="34" charset="0"/>
              </a:rPr>
              <a:t>Conservazione</a:t>
            </a:r>
          </a:p>
        </p:txBody>
      </p:sp>
      <p:sp>
        <p:nvSpPr>
          <p:cNvPr id="8221" name="Rectangle 26">
            <a:extLst>
              <a:ext uri="{FF2B5EF4-FFF2-40B4-BE49-F238E27FC236}">
                <a16:creationId xmlns:a16="http://schemas.microsoft.com/office/drawing/2014/main" id="{75C424A3-927F-4734-93E7-A6ED01454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4813" y="3082660"/>
            <a:ext cx="1681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it-IT" sz="2000" b="1"/>
              <a:t>Trascrizione</a:t>
            </a:r>
            <a:endParaRPr lang="it-IT" altLang="it-IT" sz="2000" b="1"/>
          </a:p>
        </p:txBody>
      </p:sp>
    </p:spTree>
    <p:extLst>
      <p:ext uri="{BB962C8B-B14F-4D97-AF65-F5344CB8AC3E}">
        <p14:creationId xmlns:p14="http://schemas.microsoft.com/office/powerpoint/2010/main" val="4126328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egnaposto numero diapositiva 3">
            <a:extLst>
              <a:ext uri="{FF2B5EF4-FFF2-40B4-BE49-F238E27FC236}">
                <a16:creationId xmlns:a16="http://schemas.microsoft.com/office/drawing/2014/main" id="{7A82E737-CB04-4489-8E55-6F77D10B4D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it-IT" dirty="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23955ECE-F04C-41BB-BD88-07428ABA3A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38400" y="487364"/>
            <a:ext cx="7772400" cy="808037"/>
          </a:xfrm>
        </p:spPr>
        <p:txBody>
          <a:bodyPr/>
          <a:lstStyle/>
          <a:p>
            <a:pPr fontAlgn="base">
              <a:spcAft>
                <a:spcPct val="0"/>
              </a:spcAft>
            </a:pPr>
            <a:r>
              <a:rPr lang="it-IT" altLang="it-IT" sz="360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Organizzazione e gestione (MMU.1)</a:t>
            </a:r>
            <a:endParaRPr lang="en-US" altLang="it-IT" sz="360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CC7D12C6-590F-413D-A301-177F5EECC3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290" y="1948306"/>
            <a:ext cx="7704137" cy="1766001"/>
          </a:xfrm>
        </p:spPr>
        <p:txBody>
          <a:bodyPr>
            <a:normAutofit/>
          </a:bodyPr>
          <a:lstStyle/>
          <a:p>
            <a:pPr marL="609600" indent="-609600">
              <a:buFont typeface="Wingdings" panose="05000000000000000000" pitchFamily="2" charset="2"/>
              <a:buChar char="Ø"/>
            </a:pPr>
            <a:r>
              <a:rPr lang="it-IT" altLang="it-IT" sz="24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Documento scritto che regoli gestione e uso farmaci nell’ospedale</a:t>
            </a:r>
          </a:p>
          <a:p>
            <a:pPr marL="609600" indent="-609600">
              <a:buFont typeface="Wingdings" panose="05000000000000000000" pitchFamily="2" charset="2"/>
              <a:buChar char="Ø"/>
            </a:pPr>
            <a:r>
              <a:rPr lang="it-IT" altLang="it-IT" sz="24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Riguardi tutta l’organizzazione e tutte le fasi</a:t>
            </a:r>
          </a:p>
          <a:p>
            <a:pPr marL="609600" indent="-609600">
              <a:buFont typeface="Wingdings" panose="05000000000000000000" pitchFamily="2" charset="2"/>
              <a:buChar char="Ø"/>
            </a:pPr>
            <a:r>
              <a:rPr lang="it-IT" altLang="it-IT" sz="24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Revisione annuale</a:t>
            </a:r>
          </a:p>
        </p:txBody>
      </p:sp>
    </p:spTree>
    <p:extLst>
      <p:ext uri="{BB962C8B-B14F-4D97-AF65-F5344CB8AC3E}">
        <p14:creationId xmlns:p14="http://schemas.microsoft.com/office/powerpoint/2010/main" val="3454897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numero diapositiva 3">
            <a:extLst>
              <a:ext uri="{FF2B5EF4-FFF2-40B4-BE49-F238E27FC236}">
                <a16:creationId xmlns:a16="http://schemas.microsoft.com/office/drawing/2014/main" id="{F086C33D-1BEC-48EC-BD82-73A71032D0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it-IT" dirty="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110D60E6-DB8B-4EAD-B1C4-9033F76AE1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2510" y="697024"/>
            <a:ext cx="10426995" cy="8080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Obiettivi Internazionali per la Sicurezza del Paziente 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5AEA2717-68AC-413D-9C13-E6E98EBB50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9230" y="1856158"/>
            <a:ext cx="7704137" cy="4608512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Char char="Ø"/>
            </a:pPr>
            <a:r>
              <a:rPr lang="it-IT" altLang="it-IT" b="1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Identificare Correttamente il Paziente</a:t>
            </a:r>
          </a:p>
          <a:p>
            <a:pPr marL="1009650" lvl="1" indent="-609600">
              <a:buFont typeface="Wingdings" panose="05000000000000000000" pitchFamily="2" charset="2"/>
              <a:buChar char="§"/>
            </a:pPr>
            <a:r>
              <a:rPr lang="it-IT" altLang="it-IT" sz="20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Uso due identificativi</a:t>
            </a:r>
          </a:p>
          <a:p>
            <a:pPr marL="1009650" lvl="1" indent="-609600">
              <a:buFont typeface="Wingdings" panose="05000000000000000000" pitchFamily="2" charset="2"/>
              <a:buChar char="§"/>
            </a:pPr>
            <a:r>
              <a:rPr lang="it-IT" altLang="it-IT" sz="20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Evitare uso numero stanza o letto</a:t>
            </a:r>
          </a:p>
          <a:p>
            <a:pPr marL="1009650" lvl="1" indent="-609600">
              <a:buNone/>
            </a:pPr>
            <a:endParaRPr lang="it-IT" altLang="it-IT" sz="2000" dirty="0">
              <a:latin typeface="Arial" panose="020B0604020202020204" pitchFamily="34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609600" indent="-609600">
              <a:buFont typeface="Wingdings" panose="05000000000000000000" pitchFamily="2" charset="2"/>
              <a:buChar char="Ø"/>
            </a:pPr>
            <a:r>
              <a:rPr lang="it-IT" altLang="it-IT" b="1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Migliorare l</a:t>
            </a:r>
            <a:r>
              <a:rPr lang="it-IT" altLang="it-IT" b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’</a:t>
            </a:r>
            <a:r>
              <a:rPr lang="it-IT" altLang="it-IT" b="1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Efficacia della Comunicazione</a:t>
            </a:r>
          </a:p>
          <a:p>
            <a:pPr marL="1009650" lvl="1" indent="-609600">
              <a:buFont typeface="Wingdings" panose="05000000000000000000" pitchFamily="2" charset="2"/>
              <a:buChar char="§"/>
            </a:pPr>
            <a:r>
              <a:rPr lang="it-IT" altLang="it-IT" sz="20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Prescrizioni telefoniche e verbali</a:t>
            </a:r>
          </a:p>
          <a:p>
            <a:pPr marL="1009650" lvl="1" indent="-609600">
              <a:buFont typeface="Wingdings" panose="05000000000000000000" pitchFamily="2" charset="2"/>
              <a:buChar char="§"/>
            </a:pPr>
            <a:r>
              <a:rPr lang="it-IT" altLang="it-IT" sz="20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“Read back” (o </a:t>
            </a:r>
            <a:r>
              <a:rPr lang="it-IT" altLang="it-IT" sz="2000" dirty="0" err="1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repeat</a:t>
            </a:r>
            <a:r>
              <a:rPr lang="it-IT" altLang="it-IT" sz="20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back)</a:t>
            </a:r>
          </a:p>
          <a:p>
            <a:pPr marL="1009650" lvl="1" indent="-609600">
              <a:buFont typeface="Wingdings" panose="05000000000000000000" pitchFamily="2" charset="2"/>
              <a:buChar char="§"/>
            </a:pPr>
            <a:r>
              <a:rPr lang="it-IT" altLang="it-IT" sz="20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Hand over</a:t>
            </a:r>
          </a:p>
          <a:p>
            <a:pPr marL="609600" indent="-609600">
              <a:buNone/>
            </a:pPr>
            <a:endParaRPr lang="it-IT" altLang="it-IT" dirty="0">
              <a:latin typeface="Arial" panose="020B0604020202020204" pitchFamily="34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609600" indent="-609600">
              <a:buFont typeface="Wingdings" panose="05000000000000000000" pitchFamily="2" charset="2"/>
              <a:buChar char="Ø"/>
            </a:pPr>
            <a:r>
              <a:rPr lang="it-IT" altLang="it-IT" b="1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Migliorare la Sicurezza dei Farmaci ad Alto Rischio</a:t>
            </a:r>
          </a:p>
          <a:p>
            <a:pPr marL="1009650" lvl="1" indent="-609600">
              <a:buFont typeface="Wingdings" panose="05000000000000000000" pitchFamily="2" charset="2"/>
              <a:buChar char="§"/>
            </a:pPr>
            <a:r>
              <a:rPr lang="it-IT" altLang="it-IT" sz="20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Farmaci ad alto rischio e LASA</a:t>
            </a:r>
          </a:p>
          <a:p>
            <a:pPr marL="1009650" lvl="1" indent="-609600">
              <a:buFont typeface="Wingdings" panose="05000000000000000000" pitchFamily="2" charset="2"/>
              <a:buChar char="§"/>
            </a:pPr>
            <a:r>
              <a:rPr lang="it-IT" altLang="it-IT" sz="20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Gestione elettroliti concentrati</a:t>
            </a:r>
          </a:p>
        </p:txBody>
      </p:sp>
    </p:spTree>
    <p:extLst>
      <p:ext uri="{BB962C8B-B14F-4D97-AF65-F5344CB8AC3E}">
        <p14:creationId xmlns:p14="http://schemas.microsoft.com/office/powerpoint/2010/main" val="663826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numero diapositiva 3">
            <a:extLst>
              <a:ext uri="{FF2B5EF4-FFF2-40B4-BE49-F238E27FC236}">
                <a16:creationId xmlns:a16="http://schemas.microsoft.com/office/drawing/2014/main" id="{920FAD06-B504-41E7-8043-522FCD02D7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it-IT" dirty="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2B07A0D1-6E89-4E71-AC97-FEBBE29C4D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54865" y="629944"/>
            <a:ext cx="7772400" cy="808037"/>
          </a:xfrm>
        </p:spPr>
        <p:txBody>
          <a:bodyPr>
            <a:normAutofit fontScale="90000"/>
          </a:bodyPr>
          <a:lstStyle/>
          <a:p>
            <a:pPr fontAlgn="base">
              <a:spcAft>
                <a:spcPct val="0"/>
              </a:spcAft>
            </a:pPr>
            <a:r>
              <a:rPr lang="it-IT" altLang="it-IT" sz="3600" dirty="0" err="1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Stweardship</a:t>
            </a:r>
            <a:r>
              <a:rPr lang="it-IT" altLang="it-IT" sz="36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nell’uso antibiotici (MMU.1.1)</a:t>
            </a:r>
            <a:endParaRPr lang="en-US" altLang="it-IT" sz="3600" dirty="0">
              <a:latin typeface="Arial" panose="020B0604020202020204" pitchFamily="34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B0629316-4C0C-4B04-9D3D-181CCD217C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18412" y="1884768"/>
            <a:ext cx="7772400" cy="4700329"/>
          </a:xfrm>
        </p:spPr>
        <p:txBody>
          <a:bodyPr>
            <a:normAutofit/>
          </a:bodyPr>
          <a:lstStyle/>
          <a:p>
            <a:pPr marL="361950" indent="-36195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it-IT" altLang="it-IT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Sviluppo di un programma</a:t>
            </a:r>
          </a:p>
          <a:p>
            <a:pPr marL="361950" indent="-36195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it-IT" altLang="it-IT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Uso antibiotici e profilassi antibiotica</a:t>
            </a:r>
          </a:p>
          <a:p>
            <a:pPr marL="361950" indent="-36195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it-IT" altLang="it-IT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Supervisione del programma</a:t>
            </a:r>
          </a:p>
          <a:p>
            <a:pPr marL="361950" indent="-36195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it-IT" altLang="it-IT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Valutazione efficacia del programma</a:t>
            </a:r>
            <a:endParaRPr lang="en-US" altLang="it-IT" sz="28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063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numero diapositiva 3">
            <a:extLst>
              <a:ext uri="{FF2B5EF4-FFF2-40B4-BE49-F238E27FC236}">
                <a16:creationId xmlns:a16="http://schemas.microsoft.com/office/drawing/2014/main" id="{920FAD06-B504-41E7-8043-522FCD02D7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it-IT" dirty="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2B07A0D1-6E89-4E71-AC97-FEBBE29C4D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54865" y="629944"/>
            <a:ext cx="7772400" cy="808037"/>
          </a:xfrm>
        </p:spPr>
        <p:txBody>
          <a:bodyPr>
            <a:normAutofit fontScale="90000"/>
          </a:bodyPr>
          <a:lstStyle/>
          <a:p>
            <a:pPr fontAlgn="base">
              <a:spcAft>
                <a:spcPct val="0"/>
              </a:spcAft>
            </a:pPr>
            <a:r>
              <a:rPr lang="it-IT" altLang="it-IT" sz="36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Prescrizione e trascrizione (MMU.4 e MMU.4.1)</a:t>
            </a:r>
            <a:endParaRPr lang="en-US" altLang="it-IT" sz="3600" dirty="0">
              <a:latin typeface="Arial" panose="020B0604020202020204" pitchFamily="34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B0629316-4C0C-4B04-9D3D-181CCD217C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18412" y="1884768"/>
            <a:ext cx="7772400" cy="4700329"/>
          </a:xfrm>
        </p:spPr>
        <p:txBody>
          <a:bodyPr>
            <a:normAutofit/>
          </a:bodyPr>
          <a:lstStyle/>
          <a:p>
            <a:pPr marL="361950" indent="-36195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it-IT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Chi </a:t>
            </a:r>
            <a:r>
              <a:rPr lang="en-US" altLang="it-IT" sz="2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può</a:t>
            </a:r>
            <a:r>
              <a:rPr lang="en-US" altLang="it-IT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US" altLang="it-IT" sz="2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prescrivere</a:t>
            </a:r>
            <a:r>
              <a:rPr lang="en-US" altLang="it-IT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?</a:t>
            </a:r>
          </a:p>
          <a:p>
            <a:pPr marL="361950" indent="-36195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it-IT" sz="2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Quando</a:t>
            </a:r>
            <a:r>
              <a:rPr lang="en-US" altLang="it-IT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la </a:t>
            </a:r>
            <a:r>
              <a:rPr lang="en-US" altLang="it-IT" sz="2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prescrizone</a:t>
            </a:r>
            <a:r>
              <a:rPr lang="en-US" altLang="it-IT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è </a:t>
            </a:r>
            <a:r>
              <a:rPr lang="en-US" altLang="it-IT" sz="2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completa</a:t>
            </a:r>
            <a:r>
              <a:rPr lang="en-US" altLang="it-IT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?</a:t>
            </a:r>
          </a:p>
          <a:p>
            <a:pPr marL="361950" indent="-36195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it-IT" sz="2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Rintracciabilità</a:t>
            </a:r>
            <a:r>
              <a:rPr lang="en-US" altLang="it-IT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US" altLang="it-IT" sz="2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prescrizioni</a:t>
            </a:r>
            <a:endParaRPr lang="en-US" altLang="it-IT" sz="28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61950" indent="-36195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it-IT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Cosa fare in </a:t>
            </a:r>
            <a:r>
              <a:rPr lang="en-US" altLang="it-IT" sz="2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caso</a:t>
            </a:r>
            <a:r>
              <a:rPr lang="en-US" altLang="it-IT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di </a:t>
            </a:r>
            <a:r>
              <a:rPr lang="en-US" altLang="it-IT" sz="2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illeggibilità</a:t>
            </a:r>
            <a:r>
              <a:rPr lang="en-US" altLang="it-IT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US" altLang="it-IT" sz="2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della</a:t>
            </a:r>
            <a:r>
              <a:rPr lang="en-US" altLang="it-IT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US" altLang="it-IT" sz="2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prescrizione</a:t>
            </a:r>
            <a:r>
              <a:rPr lang="en-US" altLang="it-IT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?</a:t>
            </a:r>
          </a:p>
          <a:p>
            <a:pPr marL="361950" indent="-36195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it-IT" altLang="it-IT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Abbreviazioni e acronimi ammessi?</a:t>
            </a:r>
            <a:endParaRPr lang="en-US" altLang="it-IT" sz="28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61950" indent="-36195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it-IT" sz="2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Prescrizioni</a:t>
            </a:r>
            <a:r>
              <a:rPr lang="en-US" altLang="it-IT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US" altLang="it-IT" sz="2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pediatriche</a:t>
            </a:r>
            <a:endParaRPr lang="en-US" altLang="it-IT" sz="28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61950" indent="-36195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it-IT" sz="2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Farmaci</a:t>
            </a:r>
            <a:r>
              <a:rPr lang="en-US" altLang="it-IT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al </a:t>
            </a:r>
            <a:r>
              <a:rPr lang="en-US" altLang="it-IT" sz="2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bisogno</a:t>
            </a:r>
            <a:endParaRPr lang="en-US" altLang="it-IT" sz="28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180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numero diapositiva 3">
            <a:extLst>
              <a:ext uri="{FF2B5EF4-FFF2-40B4-BE49-F238E27FC236}">
                <a16:creationId xmlns:a16="http://schemas.microsoft.com/office/drawing/2014/main" id="{27B8F7ED-87DE-43C3-995F-F8E4FD77CA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it-IT" dirty="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F6996EDC-8561-48AD-9CF0-E3B67B0418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38400" y="487364"/>
            <a:ext cx="7772400" cy="808037"/>
          </a:xfrm>
        </p:spPr>
        <p:txBody>
          <a:bodyPr/>
          <a:lstStyle/>
          <a:p>
            <a:pPr fontAlgn="base">
              <a:spcAft>
                <a:spcPct val="0"/>
              </a:spcAft>
            </a:pPr>
            <a:r>
              <a:rPr lang="it-IT" altLang="it-IT" sz="36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Preparazione e distribuzione</a:t>
            </a:r>
            <a:endParaRPr lang="en-US" altLang="it-IT" sz="3600" dirty="0">
              <a:latin typeface="Arial" panose="020B0604020202020204" pitchFamily="34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E887F87E-A2CF-4E46-A92B-16AECF7E6C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760" y="2054189"/>
            <a:ext cx="9704979" cy="3786630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it-IT" sz="2800" b="1" dirty="0" err="1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Verifica</a:t>
            </a:r>
            <a:r>
              <a:rPr lang="en-US" altLang="it-IT" sz="2800" b="1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it-IT" sz="2800" b="1" dirty="0" err="1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della</a:t>
            </a:r>
            <a:r>
              <a:rPr lang="en-US" altLang="it-IT" sz="2800" b="1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it-IT" sz="2800" b="1" dirty="0" err="1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appropriatezza</a:t>
            </a:r>
            <a:r>
              <a:rPr lang="en-US" altLang="it-IT" sz="2800" b="1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it-IT" sz="2800" b="1" dirty="0" err="1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della</a:t>
            </a:r>
            <a:r>
              <a:rPr lang="en-US" altLang="it-IT" sz="2800" b="1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it-IT" sz="2800" b="1" dirty="0" err="1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prescrizione</a:t>
            </a:r>
            <a:r>
              <a:rPr lang="en-US" altLang="it-IT" sz="2800" b="1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(MMU.5.1)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it-IT" altLang="it-IT" sz="24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farmaco, dose, posologia, via di somministrazione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it-IT" altLang="it-IT" sz="24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Duplicazioni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it-IT" altLang="it-IT" sz="24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Allergie o sensibilizzazioni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it-IT" altLang="it-IT" sz="24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Interazioni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it-IT" altLang="it-IT" sz="24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Dosaggio in base al peso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it-IT" sz="28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it-IT" sz="2800" b="1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Preparazione</a:t>
            </a:r>
            <a:r>
              <a:rPr lang="en-US" altLang="it-IT" sz="28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e </a:t>
            </a:r>
            <a:r>
              <a:rPr lang="en-US" altLang="it-IT" sz="2800" b="1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distribuzione</a:t>
            </a:r>
            <a:r>
              <a:rPr lang="en-US" altLang="it-IT" sz="28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(MMU.5 e MMU.5.2)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it-IT" altLang="it-IT" sz="24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Sistema uniforme (norme per una buona preparazione)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it-IT" altLang="it-IT" sz="2400" dirty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Etichettatura</a:t>
            </a:r>
          </a:p>
        </p:txBody>
      </p:sp>
    </p:spTree>
    <p:extLst>
      <p:ext uri="{BB962C8B-B14F-4D97-AF65-F5344CB8AC3E}">
        <p14:creationId xmlns:p14="http://schemas.microsoft.com/office/powerpoint/2010/main" val="401375076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Bl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lo Progea Network" id="{3EB5404D-4434-4C4A-A9CE-4B488D2422A8}" vid="{37515FCD-E5B8-43B9-95F1-8F0E316DCB2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726</TotalTime>
  <Words>649</Words>
  <Application>Microsoft Office PowerPoint</Application>
  <PresentationFormat>Widescreen</PresentationFormat>
  <Paragraphs>142</Paragraphs>
  <Slides>16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Helvetica</vt:lpstr>
      <vt:lpstr>Tahoma</vt:lpstr>
      <vt:lpstr>Times New Roman</vt:lpstr>
      <vt:lpstr>Wingdings</vt:lpstr>
      <vt:lpstr>Retrospettivo</vt:lpstr>
      <vt:lpstr>Standard JCI per l’uso sicuro dei farmaci</vt:lpstr>
      <vt:lpstr>Caratteristiche della metodologia</vt:lpstr>
      <vt:lpstr>Gli standard JCI e i farmaci</vt:lpstr>
      <vt:lpstr>Processo gestione e uso dei farmaci</vt:lpstr>
      <vt:lpstr>Organizzazione e gestione (MMU.1)</vt:lpstr>
      <vt:lpstr>Obiettivi Internazionali per la Sicurezza del Paziente </vt:lpstr>
      <vt:lpstr>Stweardship nell’uso antibiotici (MMU.1.1)</vt:lpstr>
      <vt:lpstr>Prescrizione e trascrizione (MMU.4 e MMU.4.1)</vt:lpstr>
      <vt:lpstr>Preparazione e distribuzione</vt:lpstr>
      <vt:lpstr>Continuità terapeutica</vt:lpstr>
      <vt:lpstr>Aspetti particolari</vt:lpstr>
      <vt:lpstr>Somministrazione</vt:lpstr>
      <vt:lpstr>Monitoraggio</vt:lpstr>
      <vt:lpstr>Selezione ed approvvigionamento</vt:lpstr>
      <vt:lpstr>Stoccaggio e conservazione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Gianluca Lanza</dc:creator>
  <cp:lastModifiedBy>Filippo</cp:lastModifiedBy>
  <cp:revision>43</cp:revision>
  <dcterms:created xsi:type="dcterms:W3CDTF">2017-07-20T07:44:34Z</dcterms:created>
  <dcterms:modified xsi:type="dcterms:W3CDTF">2019-05-23T20:07:46Z</dcterms:modified>
</cp:coreProperties>
</file>